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6858000" cy="9906000" type="A4"/>
  <p:notesSz cx="6858000" cy="9906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200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826" y="3070860"/>
            <a:ext cx="5834697" cy="20802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9652" y="5547360"/>
            <a:ext cx="4805045" cy="2476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427858"/>
            <a:ext cx="5950331" cy="209461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3217" y="2278380"/>
            <a:ext cx="2985992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5140" y="2278380"/>
            <a:ext cx="2985992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1678" y="2944050"/>
            <a:ext cx="4599940" cy="5124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3217" y="2278380"/>
            <a:ext cx="6177915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3879" y="9212580"/>
            <a:ext cx="2196592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3217" y="9212580"/>
            <a:ext cx="157880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42332" y="9212580"/>
            <a:ext cx="157880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nsfesa.com/" TargetMode="External"/><Relationship Id="rId7" Type="http://schemas.openxmlformats.org/officeDocument/2006/relationships/image" Target="../media/image6.png"/><Relationship Id="rId2" Type="http://schemas.openxmlformats.org/officeDocument/2006/relationships/hyperlink" Target="mailto:felix.diaz@Transfesa.com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0" dirty="0"/>
              <a:t>INSTALACIÓN</a:t>
            </a:r>
            <a:r>
              <a:rPr spc="-35" dirty="0"/>
              <a:t> </a:t>
            </a:r>
            <a:r>
              <a:rPr spc="-5" dirty="0"/>
              <a:t>DE</a:t>
            </a:r>
            <a:r>
              <a:rPr spc="-20" dirty="0"/>
              <a:t> </a:t>
            </a:r>
            <a:r>
              <a:rPr spc="-10" dirty="0"/>
              <a:t>SERVICIO: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73773" y="3444037"/>
            <a:ext cx="3996054" cy="620042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ts val="2300"/>
              </a:lnSpc>
              <a:spcBef>
                <a:spcPts val="135"/>
              </a:spcBef>
            </a:pPr>
            <a:r>
              <a:rPr lang="es-ES" sz="1950" b="1" i="1" dirty="0">
                <a:solidFill>
                  <a:srgbClr val="FFFFFF"/>
                </a:solidFill>
                <a:cs typeface="Calibri"/>
              </a:rPr>
              <a:t>CENTRO DE MANIOBRAS</a:t>
            </a:r>
          </a:p>
          <a:p>
            <a:pPr algn="ctr">
              <a:lnSpc>
                <a:spcPts val="2300"/>
              </a:lnSpc>
              <a:spcBef>
                <a:spcPts val="135"/>
              </a:spcBef>
            </a:pPr>
            <a:r>
              <a:rPr lang="es-ES" sz="1950" b="1" i="1" dirty="0">
                <a:solidFill>
                  <a:srgbClr val="FFFFFF"/>
                </a:solidFill>
                <a:cs typeface="Calibri"/>
              </a:rPr>
              <a:t>Muriedas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742814" y="8169491"/>
            <a:ext cx="1581785" cy="70916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r>
              <a:rPr lang="es-ES" b="1" dirty="0"/>
              <a:t>Diciembre 2022</a:t>
            </a: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50" dirty="0">
              <a:latin typeface="Verdana"/>
              <a:cs typeface="Verdana"/>
            </a:endParaRPr>
          </a:p>
          <a:p>
            <a:pPr marR="5715" algn="r">
              <a:lnSpc>
                <a:spcPct val="100000"/>
              </a:lnSpc>
            </a:pPr>
            <a:r>
              <a:rPr sz="1350" b="1" spc="15" dirty="0">
                <a:solidFill>
                  <a:srgbClr val="252525"/>
                </a:solidFill>
                <a:latin typeface="Verdana"/>
                <a:cs typeface="Verdana"/>
              </a:rPr>
              <a:t>Ed.</a:t>
            </a:r>
            <a:r>
              <a:rPr sz="1350" b="1" spc="-55" dirty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1350" b="1" spc="20" dirty="0">
                <a:solidFill>
                  <a:srgbClr val="252525"/>
                </a:solidFill>
                <a:latin typeface="Verdana"/>
                <a:cs typeface="Verdana"/>
              </a:rPr>
              <a:t>2</a:t>
            </a:r>
            <a:r>
              <a:rPr lang="es-ES" sz="1350" b="1" spc="20" dirty="0">
                <a:solidFill>
                  <a:srgbClr val="252525"/>
                </a:solidFill>
                <a:latin typeface="Verdana"/>
                <a:cs typeface="Verdana"/>
              </a:rPr>
              <a:t>2</a:t>
            </a:r>
            <a:r>
              <a:rPr sz="1350" b="1" spc="20" dirty="0">
                <a:solidFill>
                  <a:srgbClr val="252525"/>
                </a:solidFill>
                <a:latin typeface="Verdana"/>
                <a:cs typeface="Verdana"/>
              </a:rPr>
              <a:t>.</a:t>
            </a:r>
            <a:r>
              <a:rPr lang="es-ES" sz="1350" b="1" spc="20" dirty="0">
                <a:solidFill>
                  <a:srgbClr val="252525"/>
                </a:solidFill>
                <a:latin typeface="Verdana"/>
                <a:cs typeface="Verdana"/>
              </a:rPr>
              <a:t>2</a:t>
            </a:r>
            <a:endParaRPr sz="1350" dirty="0">
              <a:latin typeface="Verdana"/>
              <a:cs typeface="Verdana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E28200C3-F368-4767-9182-18095EEBCC6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46" y="473494"/>
            <a:ext cx="4467860" cy="122809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38"/>
            <a:ext cx="6860540" cy="555625"/>
            <a:chOff x="0" y="38"/>
            <a:chExt cx="6860540" cy="555625"/>
          </a:xfrm>
        </p:grpSpPr>
        <p:sp>
          <p:nvSpPr>
            <p:cNvPr id="3" name="object 3"/>
            <p:cNvSpPr/>
            <p:nvPr/>
          </p:nvSpPr>
          <p:spPr>
            <a:xfrm>
              <a:off x="0" y="38"/>
              <a:ext cx="6860540" cy="180340"/>
            </a:xfrm>
            <a:custGeom>
              <a:avLst/>
              <a:gdLst/>
              <a:ahLst/>
              <a:cxnLst/>
              <a:rect l="l" t="t" r="r" b="b"/>
              <a:pathLst>
                <a:path w="6860540" h="180340">
                  <a:moveTo>
                    <a:pt x="6860285" y="0"/>
                  </a:moveTo>
                  <a:lnTo>
                    <a:pt x="0" y="0"/>
                  </a:lnTo>
                  <a:lnTo>
                    <a:pt x="0" y="180174"/>
                  </a:lnTo>
                  <a:lnTo>
                    <a:pt x="6860285" y="180174"/>
                  </a:lnTo>
                  <a:lnTo>
                    <a:pt x="6860285" y="0"/>
                  </a:lnTo>
                  <a:close/>
                </a:path>
              </a:pathLst>
            </a:custGeom>
            <a:solidFill>
              <a:srgbClr val="A1B0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32968" y="219836"/>
              <a:ext cx="6408420" cy="335280"/>
            </a:xfrm>
            <a:custGeom>
              <a:avLst/>
              <a:gdLst/>
              <a:ahLst/>
              <a:cxnLst/>
              <a:rect l="l" t="t" r="r" b="b"/>
              <a:pathLst>
                <a:path w="6408420" h="335280">
                  <a:moveTo>
                    <a:pt x="6407861" y="0"/>
                  </a:moveTo>
                  <a:lnTo>
                    <a:pt x="1507744" y="0"/>
                  </a:lnTo>
                  <a:lnTo>
                    <a:pt x="0" y="0"/>
                  </a:lnTo>
                  <a:lnTo>
                    <a:pt x="0" y="335280"/>
                  </a:lnTo>
                  <a:lnTo>
                    <a:pt x="1507693" y="335280"/>
                  </a:lnTo>
                  <a:lnTo>
                    <a:pt x="6407861" y="335280"/>
                  </a:lnTo>
                  <a:lnTo>
                    <a:pt x="6407861" y="0"/>
                  </a:lnTo>
                  <a:close/>
                </a:path>
              </a:pathLst>
            </a:custGeom>
            <a:solidFill>
              <a:srgbClr val="C3D59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324624" y="283044"/>
            <a:ext cx="1104900" cy="209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200" dirty="0">
                <a:latin typeface="Verdana"/>
                <a:cs typeface="Verdana"/>
              </a:rPr>
              <a:t>Denominación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379217" y="239509"/>
            <a:ext cx="3869183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r>
              <a:rPr lang="es-ES" dirty="0"/>
              <a:t>Centro de Maniobras Muriedas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32968" y="555117"/>
            <a:ext cx="6408420" cy="182101"/>
          </a:xfrm>
          <a:prstGeom prst="rect">
            <a:avLst/>
          </a:prstGeom>
          <a:solidFill>
            <a:srgbClr val="D0D7E8"/>
          </a:solidFill>
        </p:spPr>
        <p:txBody>
          <a:bodyPr vert="horz" wrap="square" lIns="0" tIns="5080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400"/>
              </a:spcBef>
            </a:pPr>
            <a:endParaRPr sz="850" dirty="0">
              <a:latin typeface="Verdana"/>
              <a:cs typeface="Verdan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93636" y="1084834"/>
            <a:ext cx="0" cy="2114550"/>
          </a:xfrm>
          <a:custGeom>
            <a:avLst/>
            <a:gdLst/>
            <a:ahLst/>
            <a:cxnLst/>
            <a:rect l="l" t="t" r="r" b="b"/>
            <a:pathLst>
              <a:path h="2114550">
                <a:moveTo>
                  <a:pt x="0" y="0"/>
                </a:moveTo>
                <a:lnTo>
                  <a:pt x="0" y="2114550"/>
                </a:lnTo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750060" y="1084834"/>
            <a:ext cx="0" cy="349885"/>
          </a:xfrm>
          <a:custGeom>
            <a:avLst/>
            <a:gdLst/>
            <a:ahLst/>
            <a:cxnLst/>
            <a:rect l="l" t="t" r="r" b="b"/>
            <a:pathLst>
              <a:path h="349884">
                <a:moveTo>
                  <a:pt x="0" y="0"/>
                </a:moveTo>
                <a:lnTo>
                  <a:pt x="0" y="349630"/>
                </a:lnTo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640830" y="1084834"/>
            <a:ext cx="0" cy="2114550"/>
          </a:xfrm>
          <a:custGeom>
            <a:avLst/>
            <a:gdLst/>
            <a:ahLst/>
            <a:cxnLst/>
            <a:rect l="l" t="t" r="r" b="b"/>
            <a:pathLst>
              <a:path h="2114550">
                <a:moveTo>
                  <a:pt x="0" y="0"/>
                </a:moveTo>
                <a:lnTo>
                  <a:pt x="0" y="2114550"/>
                </a:lnTo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32968" y="833374"/>
            <a:ext cx="6408420" cy="251460"/>
          </a:xfrm>
          <a:prstGeom prst="rect">
            <a:avLst/>
          </a:prstGeom>
          <a:solidFill>
            <a:srgbClr val="4F6128"/>
          </a:solidFill>
        </p:spPr>
        <p:txBody>
          <a:bodyPr vert="horz" wrap="square" lIns="0" tIns="387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05"/>
              </a:spcBef>
            </a:pP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</a:rPr>
              <a:t>1.I</a:t>
            </a:r>
            <a:r>
              <a:rPr sz="1050" b="1" spc="10" dirty="0">
                <a:solidFill>
                  <a:srgbClr val="FFFFFF"/>
                </a:solidFill>
                <a:latin typeface="Calibri"/>
                <a:cs typeface="Calibri"/>
              </a:rPr>
              <a:t>NF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</a:rPr>
              <a:t>MA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</a:rPr>
              <a:t>CI</a:t>
            </a:r>
            <a:r>
              <a:rPr sz="1050" b="1" spc="-10" dirty="0">
                <a:solidFill>
                  <a:srgbClr val="FFFFFF"/>
                </a:solidFill>
                <a:latin typeface="Calibri"/>
                <a:cs typeface="Calibri"/>
              </a:rPr>
              <a:t>Ó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050" b="1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1050" b="1" spc="1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050" b="1" spc="1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050" b="1" spc="1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endParaRPr sz="1050">
              <a:latin typeface="Calibri"/>
              <a:cs typeface="Calibri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764175"/>
              </p:ext>
            </p:extLst>
          </p:nvPr>
        </p:nvGraphicFramePr>
        <p:xfrm>
          <a:off x="312854" y="1164725"/>
          <a:ext cx="3246367" cy="32658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7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81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79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77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3020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Explotador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77923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es-ES" sz="1200" b="1" spc="-1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TRANSFESA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BF0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4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b="1" i="1" dirty="0">
                        <a:solidFill>
                          <a:srgbClr val="1F487C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45720" marR="107886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s-ES" sz="800" b="1" i="1" dirty="0">
                          <a:solidFill>
                            <a:srgbClr val="1F487C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C/ Gutierrez Solana </a:t>
                      </a:r>
                    </a:p>
                    <a:p>
                      <a:pPr marL="45720" marR="107886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s-ES" sz="800" b="1" i="1" dirty="0">
                          <a:solidFill>
                            <a:srgbClr val="1F487C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39600 Maliaño Cantabria</a:t>
                      </a:r>
                    </a:p>
                    <a:p>
                      <a:pPr marL="45720" marR="107886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endParaRPr lang="es-ES" sz="800" b="1" i="1" dirty="0">
                        <a:solidFill>
                          <a:srgbClr val="1F487C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>
                        <a:spcBef>
                          <a:spcPts val="560"/>
                        </a:spcBef>
                        <a:spcAft>
                          <a:spcPts val="0"/>
                        </a:spcAft>
                      </a:pPr>
                      <a:r>
                        <a:rPr lang="es-ES" sz="800" b="1" i="1" dirty="0">
                          <a:solidFill>
                            <a:srgbClr val="1F487C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Responsable contrato: Felix Diaz Jimenez – 609216125</a:t>
                      </a:r>
                    </a:p>
                    <a:p>
                      <a:pPr>
                        <a:spcBef>
                          <a:spcPts val="560"/>
                        </a:spcBef>
                        <a:spcAft>
                          <a:spcPts val="0"/>
                        </a:spcAft>
                      </a:pPr>
                      <a:r>
                        <a:rPr lang="es-ES" sz="800" b="1" i="1" dirty="0">
                          <a:solidFill>
                            <a:srgbClr val="1F487C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felix.diaz@Transfesa.com</a:t>
                      </a:r>
                      <a:endParaRPr lang="es-ES" sz="800" b="1" i="1" dirty="0">
                        <a:solidFill>
                          <a:srgbClr val="1F487C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800" b="1" i="1" dirty="0">
                        <a:solidFill>
                          <a:srgbClr val="1F487C"/>
                        </a:solidFill>
                        <a:latin typeface="Calibri" panose="020F0502020204030204" pitchFamily="34" charset="0"/>
                        <a:ea typeface="+mn-ea"/>
                        <a:cs typeface="+mn-cs"/>
                        <a:hlinkClick r:id="rId3">
                          <a:extLst>
                            <a:ext uri="{A12FA001-AC4F-418D-AE19-62706E023703}">
                              <ahyp:hlinkClr xmlns:ahyp="http://schemas.microsoft.com/office/drawing/2018/hyperlinkcolor" val="tx"/>
                            </a:ext>
                          </a:extLst>
                        </a:hlinkClick>
                      </a:endParaRP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800" b="1" i="1" dirty="0">
                        <a:solidFill>
                          <a:srgbClr val="1F487C"/>
                        </a:solidFill>
                        <a:latin typeface="Calibri" panose="020F0502020204030204" pitchFamily="34" charset="0"/>
                        <a:ea typeface="+mn-ea"/>
                        <a:cs typeface="+mn-cs"/>
                        <a:hlinkClick r:id="rId3">
                          <a:extLst>
                            <a:ext uri="{A12FA001-AC4F-418D-AE19-62706E023703}">
                              <ahyp:hlinkClr xmlns:ahyp="http://schemas.microsoft.com/office/drawing/2018/hyperlinkcolor" val="tx"/>
                            </a:ext>
                          </a:extLst>
                        </a:hlinkClick>
                      </a:endParaRP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b="1" i="1" dirty="0">
                          <a:solidFill>
                            <a:srgbClr val="1F487C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https://www.transfesa.com</a:t>
                      </a:r>
                      <a:endParaRPr lang="es-ES" sz="800" b="1" i="1" dirty="0">
                        <a:solidFill>
                          <a:srgbClr val="1F487C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>
                        <a:spcBef>
                          <a:spcPts val="560"/>
                        </a:spcBef>
                        <a:spcAft>
                          <a:spcPts val="0"/>
                        </a:spcAft>
                      </a:pPr>
                      <a:endParaRPr lang="es-ES" sz="800" b="1" i="1" dirty="0">
                        <a:solidFill>
                          <a:srgbClr val="1F487C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46355">
                        <a:spcBef>
                          <a:spcPts val="560"/>
                        </a:spcBef>
                      </a:pPr>
                      <a:endParaRPr lang="es-ES" sz="800" b="1" i="1" dirty="0">
                        <a:solidFill>
                          <a:srgbClr val="1F487C"/>
                        </a:solidFill>
                        <a:latin typeface="Calibri" panose="020F0502020204030204" pitchFamily="34" charset="0"/>
                        <a:ea typeface="+mn-ea"/>
                        <a:cs typeface="+mn-cs"/>
                        <a:hlinkClick r:id="rId3">
                          <a:extLst>
                            <a:ext uri="{A12FA001-AC4F-418D-AE19-62706E023703}">
                              <ahyp:hlinkClr xmlns:ahyp="http://schemas.microsoft.com/office/drawing/2018/hyperlinkcolor" val="tx"/>
                            </a:ext>
                          </a:extLst>
                        </a:hlinkClick>
                      </a:endParaRPr>
                    </a:p>
                    <a:p>
                      <a:pPr marL="46355">
                        <a:spcBef>
                          <a:spcPts val="560"/>
                        </a:spcBef>
                      </a:pPr>
                      <a:endParaRPr lang="es-ES" sz="800" b="1" i="1" dirty="0">
                        <a:solidFill>
                          <a:srgbClr val="1F487C"/>
                        </a:solidFill>
                        <a:latin typeface="Calibri" panose="020F0502020204030204" pitchFamily="34" charset="0"/>
                        <a:ea typeface="+mn-ea"/>
                        <a:cs typeface="+mn-cs"/>
                        <a:hlinkClick r:id="rId3">
                          <a:extLst>
                            <a:ext uri="{A12FA001-AC4F-418D-AE19-62706E023703}">
                              <ahyp:hlinkClr xmlns:ahyp="http://schemas.microsoft.com/office/drawing/2018/hyperlinkcolor" val="tx"/>
                            </a:ext>
                          </a:extLst>
                        </a:hlinkClick>
                      </a:endParaRPr>
                    </a:p>
                    <a:p>
                      <a:pPr marL="45720" marR="107886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endParaRPr lang="es-ES" sz="800" b="1" i="1" dirty="0">
                        <a:solidFill>
                          <a:srgbClr val="1F487C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3619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3716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619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4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7937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97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717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54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54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3" name="object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8821783"/>
              </p:ext>
            </p:extLst>
          </p:nvPr>
        </p:nvGraphicFramePr>
        <p:xfrm>
          <a:off x="3721163" y="1131506"/>
          <a:ext cx="2905125" cy="20393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47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0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850" b="1" spc="10" dirty="0">
                          <a:latin typeface="Calibri"/>
                          <a:cs typeface="Calibri"/>
                        </a:rPr>
                        <a:t>Coordenadas</a:t>
                      </a:r>
                      <a:r>
                        <a:rPr sz="850" b="1" spc="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b="1" spc="10" dirty="0">
                          <a:latin typeface="Calibri"/>
                          <a:cs typeface="Calibri"/>
                        </a:rPr>
                        <a:t>UTM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B8CD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48895">
                        <a:lnSpc>
                          <a:spcPct val="100000"/>
                        </a:lnSpc>
                        <a:spcBef>
                          <a:spcPts val="590"/>
                        </a:spcBef>
                        <a:tabLst>
                          <a:tab pos="694055" algn="l"/>
                        </a:tabLst>
                      </a:pPr>
                      <a:r>
                        <a:rPr lang="es-ES" sz="850" b="1" spc="25" dirty="0">
                          <a:solidFill>
                            <a:srgbClr val="1F487C"/>
                          </a:solidFill>
                          <a:latin typeface="+mn-lt"/>
                          <a:cs typeface="Calibri"/>
                        </a:rPr>
                        <a:t>43.435913, -3.847272</a:t>
                      </a:r>
                      <a:endParaRPr sz="8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802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850" b="1" spc="10" dirty="0">
                          <a:latin typeface="Calibri"/>
                          <a:cs typeface="Calibri"/>
                        </a:rPr>
                        <a:t>Corredor</a:t>
                      </a:r>
                      <a:r>
                        <a:rPr sz="850" b="1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b="1" spc="15" dirty="0">
                          <a:latin typeface="Calibri"/>
                          <a:cs typeface="Calibri"/>
                        </a:rPr>
                        <a:t>EU</a:t>
                      </a:r>
                      <a:r>
                        <a:rPr sz="850" b="1" spc="10" dirty="0">
                          <a:latin typeface="Calibri"/>
                          <a:cs typeface="Calibri"/>
                        </a:rPr>
                        <a:t> RFC</a:t>
                      </a:r>
                      <a:endParaRPr sz="850" dirty="0">
                        <a:latin typeface="Calibri"/>
                        <a:cs typeface="Calibri"/>
                      </a:endParaRPr>
                    </a:p>
                  </a:txBody>
                  <a:tcPr marL="0" marR="0" marT="971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6B8B8"/>
                    </a:solidFill>
                  </a:tcPr>
                </a:tc>
                <a:tc>
                  <a:txBody>
                    <a:bodyPr/>
                    <a:lstStyle/>
                    <a:p>
                      <a:pPr marR="184150"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850" b="1" spc="1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N/A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971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563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sz="850" b="1" spc="5" dirty="0">
                          <a:latin typeface="Calibri"/>
                          <a:cs typeface="Calibri"/>
                        </a:rPr>
                        <a:t>Fecha</a:t>
                      </a:r>
                      <a:r>
                        <a:rPr sz="850" b="1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b="1" spc="10" dirty="0">
                          <a:latin typeface="Calibri"/>
                          <a:cs typeface="Calibri"/>
                        </a:rPr>
                        <a:t>validez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8953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sz="850" b="1" spc="1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Hasta</a:t>
                      </a:r>
                      <a:r>
                        <a:rPr sz="850" b="1" spc="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50" b="1" spc="1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el</a:t>
                      </a:r>
                      <a:r>
                        <a:rPr sz="850" b="1" spc="-1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50" b="1" spc="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31-12-</a:t>
                      </a:r>
                      <a:r>
                        <a:rPr lang="es-ES" sz="850" b="1" spc="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2023</a:t>
                      </a:r>
                      <a:endParaRPr sz="850" dirty="0">
                        <a:latin typeface="Calibri"/>
                        <a:cs typeface="Calibri"/>
                      </a:endParaRPr>
                    </a:p>
                  </a:txBody>
                  <a:tcPr marL="0" marR="0" marT="8953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268605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sz="850" b="1" spc="5" dirty="0">
                          <a:latin typeface="Calibri"/>
                          <a:cs typeface="Calibri"/>
                        </a:rPr>
                        <a:t>Fecha</a:t>
                      </a:r>
                      <a:r>
                        <a:rPr sz="85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b="1" spc="10" dirty="0">
                          <a:latin typeface="Calibri"/>
                          <a:cs typeface="Calibri"/>
                        </a:rPr>
                        <a:t>última</a:t>
                      </a:r>
                      <a:endParaRPr sz="850" dirty="0">
                        <a:latin typeface="Calibri"/>
                        <a:cs typeface="Calibri"/>
                      </a:endParaRPr>
                    </a:p>
                    <a:p>
                      <a:pPr marL="26860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850" b="1" spc="10" dirty="0">
                          <a:latin typeface="Calibri"/>
                          <a:cs typeface="Calibri"/>
                        </a:rPr>
                        <a:t>actualización</a:t>
                      </a:r>
                      <a:endParaRPr sz="850" dirty="0">
                        <a:latin typeface="Calibri"/>
                        <a:cs typeface="Calibri"/>
                      </a:endParaRPr>
                    </a:p>
                  </a:txBody>
                  <a:tcPr marL="0" marR="0" marT="9271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FBD4B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48895">
                        <a:lnSpc>
                          <a:spcPct val="100000"/>
                        </a:lnSpc>
                      </a:pPr>
                      <a:r>
                        <a:rPr lang="es-ES" sz="850" b="1" spc="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24-12-2022</a:t>
                      </a:r>
                      <a:endParaRPr sz="850" dirty="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5" name="object 1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298" y="1448925"/>
            <a:ext cx="319811" cy="324319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84024" y="2686419"/>
            <a:ext cx="391883" cy="391883"/>
          </a:xfrm>
          <a:prstGeom prst="rect">
            <a:avLst/>
          </a:prstGeom>
        </p:spPr>
      </p:pic>
      <p:grpSp>
        <p:nvGrpSpPr>
          <p:cNvPr id="17" name="object 17"/>
          <p:cNvGrpSpPr/>
          <p:nvPr/>
        </p:nvGrpSpPr>
        <p:grpSpPr>
          <a:xfrm>
            <a:off x="504702" y="1889459"/>
            <a:ext cx="347345" cy="675640"/>
            <a:chOff x="481977" y="2108073"/>
            <a:chExt cx="347345" cy="675640"/>
          </a:xfrm>
        </p:grpSpPr>
        <p:pic>
          <p:nvPicPr>
            <p:cNvPr id="18" name="object 1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95490" y="2463901"/>
              <a:ext cx="319811" cy="319811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81977" y="2108073"/>
              <a:ext cx="346836" cy="346836"/>
            </a:xfrm>
            <a:prstGeom prst="rect">
              <a:avLst/>
            </a:prstGeom>
          </p:spPr>
        </p:pic>
      </p:grpSp>
      <p:sp>
        <p:nvSpPr>
          <p:cNvPr id="20" name="object 20"/>
          <p:cNvSpPr/>
          <p:nvPr/>
        </p:nvSpPr>
        <p:spPr>
          <a:xfrm>
            <a:off x="189191" y="3409822"/>
            <a:ext cx="6450330" cy="6351270"/>
          </a:xfrm>
          <a:custGeom>
            <a:avLst/>
            <a:gdLst/>
            <a:ahLst/>
            <a:cxnLst/>
            <a:rect l="l" t="t" r="r" b="b"/>
            <a:pathLst>
              <a:path w="6450330" h="6351270">
                <a:moveTo>
                  <a:pt x="0" y="6351270"/>
                </a:moveTo>
                <a:lnTo>
                  <a:pt x="6450330" y="6351270"/>
                </a:lnTo>
                <a:lnTo>
                  <a:pt x="6450330" y="0"/>
                </a:lnTo>
                <a:lnTo>
                  <a:pt x="0" y="0"/>
                </a:lnTo>
                <a:lnTo>
                  <a:pt x="0" y="6351270"/>
                </a:lnTo>
                <a:close/>
              </a:path>
            </a:pathLst>
          </a:custGeom>
          <a:ln w="27026">
            <a:solidFill>
              <a:srgbClr val="4F612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306590" y="3237230"/>
            <a:ext cx="3630929" cy="335280"/>
          </a:xfrm>
          <a:prstGeom prst="rect">
            <a:avLst/>
          </a:prstGeom>
          <a:solidFill>
            <a:srgbClr val="4F6128"/>
          </a:solidFill>
        </p:spPr>
        <p:txBody>
          <a:bodyPr vert="horz" wrap="square" lIns="0" tIns="81915" rIns="0" bIns="0" rtlCol="0">
            <a:spAutoFit/>
          </a:bodyPr>
          <a:lstStyle/>
          <a:p>
            <a:pPr marL="36195">
              <a:lnSpc>
                <a:spcPct val="100000"/>
              </a:lnSpc>
              <a:spcBef>
                <a:spcPts val="645"/>
              </a:spcBef>
            </a:pP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050" b="1" spc="1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050" b="1" spc="1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050" b="1" spc="1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050" b="1" spc="1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050" b="1" spc="-1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050" b="1" spc="1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050" b="1" spc="-15" dirty="0">
                <a:solidFill>
                  <a:srgbClr val="FFFFFF"/>
                </a:solidFill>
                <a:latin typeface="Calibri"/>
                <a:cs typeface="Calibri"/>
              </a:rPr>
              <a:t>í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050" b="1" spc="-15" dirty="0">
                <a:solidFill>
                  <a:srgbClr val="FFFFFF"/>
                </a:solidFill>
                <a:latin typeface="Calibri"/>
                <a:cs typeface="Calibri"/>
              </a:rPr>
              <a:t>ti</a:t>
            </a:r>
            <a:r>
              <a:rPr sz="1050" b="1" spc="1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050" b="1" spc="1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050" b="1" spc="-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50" b="1" spc="-1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</a:rPr>
              <a:t>é</a:t>
            </a:r>
            <a:r>
              <a:rPr sz="1050" b="1" spc="1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050" b="1" spc="-1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050" b="1" spc="1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050" b="1" spc="1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050" b="1" spc="-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1050" b="1" spc="-1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050" b="1" spc="1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05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50" b="1" spc="-1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050" b="1" spc="-1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050" b="1" spc="1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050" b="1" spc="-1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050" b="1" spc="1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050" b="1" spc="1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050" b="1" spc="-1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</a:rPr>
              <a:t>one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endParaRPr sz="1050" dirty="0">
              <a:latin typeface="Calibri"/>
              <a:cs typeface="Calibri"/>
            </a:endParaRPr>
          </a:p>
        </p:txBody>
      </p:sp>
      <p:graphicFrame>
        <p:nvGraphicFramePr>
          <p:cNvPr id="22" name="object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414560"/>
              </p:ext>
            </p:extLst>
          </p:nvPr>
        </p:nvGraphicFramePr>
        <p:xfrm>
          <a:off x="293953" y="3505903"/>
          <a:ext cx="6183627" cy="61108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35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83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86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12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3050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18122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FFFFFF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850" b="1" spc="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Nº</a:t>
                      </a:r>
                      <a:r>
                        <a:rPr sz="85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50" b="1" spc="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vías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9207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F6128"/>
                    </a:solidFill>
                  </a:tcPr>
                </a:tc>
                <a:tc>
                  <a:txBody>
                    <a:bodyPr/>
                    <a:lstStyle/>
                    <a:p>
                      <a:pPr marL="161290" marR="111125" indent="80645">
                        <a:lnSpc>
                          <a:spcPct val="104299"/>
                        </a:lnSpc>
                        <a:spcBef>
                          <a:spcPts val="140"/>
                        </a:spcBef>
                      </a:pPr>
                      <a:r>
                        <a:rPr sz="850" b="1" spc="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Longitud </a:t>
                      </a:r>
                      <a:r>
                        <a:rPr sz="850" b="1" spc="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5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máxima</a:t>
                      </a:r>
                      <a:r>
                        <a:rPr sz="850" b="1" spc="8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50" b="1" spc="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(m)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1778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F6128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88595" marR="130810" indent="4445">
                        <a:lnSpc>
                          <a:spcPct val="104299"/>
                        </a:lnSpc>
                        <a:spcBef>
                          <a:spcPts val="140"/>
                        </a:spcBef>
                      </a:pPr>
                      <a:r>
                        <a:rPr sz="850" b="1" spc="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85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on</a:t>
                      </a:r>
                      <a:r>
                        <a:rPr sz="85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</a:t>
                      </a:r>
                      <a:r>
                        <a:rPr sz="85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850" b="1" spc="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85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85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  </a:t>
                      </a:r>
                      <a:r>
                        <a:rPr sz="850" b="1" spc="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r>
                        <a:rPr sz="850" b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50" b="1" spc="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(m)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1778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F612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929">
                <a:tc gridSpan="2">
                  <a:txBody>
                    <a:bodyPr/>
                    <a:lstStyle/>
                    <a:p>
                      <a:pPr marL="433070" marR="374650" indent="-13970">
                        <a:lnSpc>
                          <a:spcPct val="104299"/>
                        </a:lnSpc>
                        <a:spcBef>
                          <a:spcPts val="185"/>
                        </a:spcBef>
                      </a:pPr>
                      <a:r>
                        <a:rPr sz="850" b="1" spc="10" dirty="0">
                          <a:latin typeface="Calibri"/>
                          <a:cs typeface="Calibri"/>
                        </a:rPr>
                        <a:t>Acceso</a:t>
                      </a:r>
                      <a:r>
                        <a:rPr sz="85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b="1" spc="5" dirty="0">
                          <a:latin typeface="Calibri"/>
                          <a:cs typeface="Calibri"/>
                        </a:rPr>
                        <a:t>por </a:t>
                      </a:r>
                      <a:r>
                        <a:rPr sz="850" b="1" spc="-1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b="1" spc="5" dirty="0">
                          <a:latin typeface="Calibri"/>
                          <a:cs typeface="Calibri"/>
                        </a:rPr>
                        <a:t>Ferrocarril</a:t>
                      </a:r>
                      <a:endParaRPr sz="850" dirty="0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sz="850" spc="15" dirty="0">
                          <a:latin typeface="Calibri"/>
                          <a:cs typeface="Calibri"/>
                        </a:rPr>
                        <a:t>Vías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85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Recepción</a:t>
                      </a:r>
                      <a:r>
                        <a:rPr sz="85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85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Expedición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9779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9">
                  <a:txBody>
                    <a:bodyPr/>
                    <a:lstStyle/>
                    <a:p>
                      <a:pPr marR="81915"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200" dirty="0">
                          <a:solidFill>
                            <a:srgbClr val="00AF50"/>
                          </a:solidFill>
                          <a:latin typeface="Symbol"/>
                          <a:cs typeface="Symbol"/>
                        </a:rPr>
                        <a:t></a:t>
                      </a:r>
                      <a:endParaRPr sz="1200" dirty="0">
                        <a:latin typeface="Symbol"/>
                        <a:cs typeface="Symbol"/>
                      </a:endParaRPr>
                    </a:p>
                    <a:p>
                      <a:pPr marR="81915" algn="ctr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X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marL="204470" marR="286385" lvl="0" indent="0" algn="just" defTabSz="914400" eaLnBrk="1" fontAlgn="auto" latinLnBrk="0" hangingPunct="1">
                        <a:lnSpc>
                          <a:spcPct val="11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  <a:latin typeface="+mn-lt"/>
                          <a:cs typeface="Calibri"/>
                        </a:rPr>
                        <a:t>X</a:t>
                      </a:r>
                      <a:endParaRPr lang="es-ES" sz="1200" dirty="0">
                        <a:latin typeface="+mn-lt"/>
                        <a:cs typeface="Calibri"/>
                      </a:endParaRPr>
                    </a:p>
                    <a:p>
                      <a:pPr marL="204470" marR="286385" lvl="0" indent="0" algn="just" defTabSz="914400" eaLnBrk="1" fontAlgn="auto" latinLnBrk="0" hangingPunct="1">
                        <a:lnSpc>
                          <a:spcPct val="11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X  </a:t>
                      </a:r>
                      <a:r>
                        <a:rPr lang="es-ES" sz="1200" dirty="0">
                          <a:solidFill>
                            <a:srgbClr val="00AF50"/>
                          </a:solidFill>
                          <a:latin typeface="Symbol"/>
                          <a:cs typeface="Symbol"/>
                        </a:rPr>
                        <a:t>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X  X  X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marR="90805"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X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6604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lang="es-ES" sz="850" dirty="0">
                          <a:latin typeface="Calibri"/>
                          <a:cs typeface="Calibri"/>
                        </a:rPr>
                        <a:t>3</a:t>
                      </a:r>
                      <a:endParaRPr sz="850" dirty="0">
                        <a:latin typeface="Calibri"/>
                        <a:cs typeface="Calibri"/>
                      </a:endParaRPr>
                    </a:p>
                  </a:txBody>
                  <a:tcPr marL="0" marR="0" marT="9779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R="307975" algn="r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lang="es-ES" sz="850" spc="25" dirty="0">
                          <a:latin typeface="Calibri"/>
                          <a:cs typeface="Calibri"/>
                        </a:rPr>
                        <a:t>930</a:t>
                      </a:r>
                      <a:endParaRPr sz="850" dirty="0">
                        <a:latin typeface="Calibri"/>
                        <a:cs typeface="Calibri"/>
                      </a:endParaRPr>
                    </a:p>
                  </a:txBody>
                  <a:tcPr marL="0" marR="0" marT="9779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265430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850" dirty="0">
                        <a:latin typeface="Calibri"/>
                        <a:cs typeface="Calibri"/>
                      </a:endParaRPr>
                    </a:p>
                  </a:txBody>
                  <a:tcPr marL="0" marR="0" marT="9779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612">
                <a:tc rowSpan="8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419100" marR="33020" indent="-342900">
                        <a:lnSpc>
                          <a:spcPct val="107800"/>
                        </a:lnSpc>
                      </a:pPr>
                      <a:r>
                        <a:rPr sz="850" b="1" spc="10" dirty="0">
                          <a:latin typeface="Calibri"/>
                          <a:cs typeface="Calibri"/>
                        </a:rPr>
                        <a:t>Acceso</a:t>
                      </a:r>
                      <a:r>
                        <a:rPr sz="850" b="1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b="1" spc="1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85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b="1" spc="5" dirty="0">
                          <a:latin typeface="Calibri"/>
                          <a:cs typeface="Calibri"/>
                        </a:rPr>
                        <a:t>las</a:t>
                      </a:r>
                      <a:r>
                        <a:rPr sz="850" b="1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b="1" spc="5" dirty="0">
                          <a:latin typeface="Calibri"/>
                          <a:cs typeface="Calibri"/>
                        </a:rPr>
                        <a:t>Instalaciones </a:t>
                      </a:r>
                      <a:r>
                        <a:rPr sz="850" b="1" spc="-1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b="1" spc="1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850" b="1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b="1" spc="15" dirty="0">
                          <a:latin typeface="Calibri"/>
                          <a:cs typeface="Calibri"/>
                        </a:rPr>
                        <a:t>Servicio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 rowSpan="8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850" spc="10" dirty="0">
                          <a:latin typeface="Calibri"/>
                          <a:cs typeface="Calibri"/>
                        </a:rPr>
                        <a:t>Vías</a:t>
                      </a:r>
                      <a:r>
                        <a:rPr sz="85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intermodales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604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486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850" spc="10" dirty="0">
                          <a:latin typeface="Calibri"/>
                          <a:cs typeface="Calibri"/>
                        </a:rPr>
                        <a:t>Vías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85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apartado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6040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endParaRPr sz="850" dirty="0"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R="307975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endParaRPr sz="850" dirty="0"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45720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endParaRPr sz="850" dirty="0"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612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850" spc="10" dirty="0">
                          <a:latin typeface="Calibri"/>
                          <a:cs typeface="Calibri"/>
                        </a:rPr>
                        <a:t>Vías</a:t>
                      </a:r>
                      <a:r>
                        <a:rPr sz="85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85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apartado</a:t>
                      </a:r>
                      <a:r>
                        <a:rPr sz="85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larga</a:t>
                      </a:r>
                      <a:r>
                        <a:rPr sz="85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duración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604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612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850" spc="10" dirty="0">
                          <a:latin typeface="Calibri"/>
                          <a:cs typeface="Calibri"/>
                        </a:rPr>
                        <a:t>Vías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 de</a:t>
                      </a:r>
                      <a:r>
                        <a:rPr sz="85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formación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maniobra</a:t>
                      </a:r>
                      <a:endParaRPr sz="850" dirty="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604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s-ES" sz="850" dirty="0">
                          <a:latin typeface="Calibri"/>
                          <a:cs typeface="Calibri"/>
                        </a:rPr>
                        <a:t>8</a:t>
                      </a:r>
                      <a:endParaRPr sz="850" dirty="0"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R="307975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s-ES" sz="850" dirty="0">
                          <a:latin typeface="Calibri"/>
                          <a:cs typeface="Calibri"/>
                        </a:rPr>
                        <a:t>610</a:t>
                      </a:r>
                      <a:endParaRPr sz="850" dirty="0"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612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850" spc="10" dirty="0">
                          <a:latin typeface="Calibri"/>
                          <a:cs typeface="Calibri"/>
                        </a:rPr>
                        <a:t>Vías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mantenimiento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604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5612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850" spc="10" dirty="0">
                          <a:latin typeface="Calibri"/>
                          <a:cs typeface="Calibri"/>
                        </a:rPr>
                        <a:t>Vías</a:t>
                      </a:r>
                      <a:r>
                        <a:rPr sz="85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lavado</a:t>
                      </a:r>
                      <a:r>
                        <a:rPr sz="85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limpieza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604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5612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850" spc="10" dirty="0">
                          <a:latin typeface="Calibri"/>
                          <a:cs typeface="Calibri"/>
                        </a:rPr>
                        <a:t>Vías</a:t>
                      </a:r>
                      <a:r>
                        <a:rPr sz="85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Suministro</a:t>
                      </a:r>
                      <a:r>
                        <a:rPr sz="85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85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Combustible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604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320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850" spc="10" dirty="0">
                          <a:latin typeface="Calibri"/>
                          <a:cs typeface="Calibri"/>
                        </a:rPr>
                        <a:t>Vías Punto</a:t>
                      </a:r>
                      <a:r>
                        <a:rPr sz="85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85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Carga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7112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604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9079">
                <a:tc rowSpan="1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75590" marR="278130" algn="ctr">
                        <a:lnSpc>
                          <a:spcPct val="104299"/>
                        </a:lnSpc>
                      </a:pPr>
                      <a:r>
                        <a:rPr sz="85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850" b="1" spc="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85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rv</a:t>
                      </a:r>
                      <a:r>
                        <a:rPr sz="85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85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85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85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85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  </a:t>
                      </a:r>
                      <a:r>
                        <a:rPr sz="850" b="1" spc="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en</a:t>
                      </a:r>
                      <a:r>
                        <a:rPr sz="85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5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las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marR="63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5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Instalaciones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5F497A"/>
                    </a:solidFill>
                  </a:tcPr>
                </a:tc>
                <a:tc rowSpan="5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5715" algn="ctr">
                        <a:lnSpc>
                          <a:spcPct val="100000"/>
                        </a:lnSpc>
                      </a:pPr>
                      <a:r>
                        <a:rPr sz="850" b="1" spc="5" dirty="0">
                          <a:latin typeface="Calibri"/>
                          <a:cs typeface="Calibri"/>
                        </a:rPr>
                        <a:t>Básicos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6DFEB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850" spc="15" dirty="0">
                          <a:latin typeface="Calibri"/>
                          <a:cs typeface="Calibri"/>
                        </a:rPr>
                        <a:t>Manipulación</a:t>
                      </a:r>
                      <a:r>
                        <a:rPr sz="85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 UTIs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6350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6DF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X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9369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907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5F497A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6DFEB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850" spc="15" dirty="0">
                          <a:latin typeface="Calibri"/>
                          <a:cs typeface="Calibri"/>
                        </a:rPr>
                        <a:t>Asignación</a:t>
                      </a:r>
                      <a:r>
                        <a:rPr sz="85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85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Capacidad</a:t>
                      </a:r>
                      <a:r>
                        <a:rPr sz="85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en</a:t>
                      </a:r>
                      <a:r>
                        <a:rPr sz="85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Instalaciones</a:t>
                      </a:r>
                      <a:r>
                        <a:rPr sz="85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85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Servicio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6413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6DF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X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5F497A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6DFEB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850" spc="15" dirty="0">
                          <a:latin typeface="Calibri"/>
                          <a:cs typeface="Calibri"/>
                        </a:rPr>
                        <a:t>Carga y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descarga de</a:t>
                      </a:r>
                      <a:r>
                        <a:rPr sz="85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productos</a:t>
                      </a:r>
                      <a:r>
                        <a:rPr sz="85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no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 contenerizados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8699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6DF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lang="es-ES" sz="1100" b="1" dirty="0">
                          <a:solidFill>
                            <a:srgbClr val="FF0000"/>
                          </a:solidFill>
                          <a:latin typeface="+mn-lt"/>
                          <a:cs typeface="Calibri"/>
                        </a:rPr>
                        <a:t>X</a:t>
                      </a:r>
                      <a:endParaRPr lang="es-ES" sz="1100" dirty="0">
                        <a:latin typeface="+mn-lt"/>
                        <a:cs typeface="Calibri"/>
                      </a:endParaRPr>
                    </a:p>
                  </a:txBody>
                  <a:tcPr marL="0" marR="0" marT="6223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5F497A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6DFEB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850" spc="15" dirty="0">
                          <a:latin typeface="Calibri"/>
                          <a:cs typeface="Calibri"/>
                        </a:rPr>
                        <a:t>Maniobras</a:t>
                      </a:r>
                      <a:r>
                        <a:rPr sz="85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85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otras</a:t>
                      </a:r>
                      <a:r>
                        <a:rPr sz="85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operaciones</a:t>
                      </a:r>
                      <a:r>
                        <a:rPr sz="850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sobre</a:t>
                      </a:r>
                      <a:r>
                        <a:rPr sz="85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el</a:t>
                      </a:r>
                      <a:r>
                        <a:rPr sz="85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5" dirty="0">
                          <a:latin typeface="Calibri"/>
                          <a:cs typeface="Calibri"/>
                        </a:rPr>
                        <a:t>tren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8699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6DF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160" algn="ctr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1100" dirty="0">
                          <a:solidFill>
                            <a:srgbClr val="00AF50"/>
                          </a:solidFill>
                          <a:latin typeface="Symbol"/>
                          <a:cs typeface="Symbol"/>
                        </a:rPr>
                        <a:t></a:t>
                      </a:r>
                      <a:endParaRPr sz="1100" dirty="0">
                        <a:latin typeface="Symbol"/>
                        <a:cs typeface="Symbol"/>
                      </a:endParaRPr>
                    </a:p>
                  </a:txBody>
                  <a:tcPr marL="0" marR="0" marT="6223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5F497A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6DFEB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850" spc="10" dirty="0">
                          <a:latin typeface="Calibri"/>
                          <a:cs typeface="Calibri"/>
                        </a:rPr>
                        <a:t>Aprovisionamiento</a:t>
                      </a:r>
                      <a:r>
                        <a:rPr sz="850" spc="1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85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combustible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8699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6DF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X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286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5F497A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162560">
                        <a:lnSpc>
                          <a:spcPct val="100000"/>
                        </a:lnSpc>
                      </a:pPr>
                      <a:r>
                        <a:rPr sz="850" b="1" spc="10" dirty="0">
                          <a:latin typeface="Calibri"/>
                          <a:cs typeface="Calibri"/>
                        </a:rPr>
                        <a:t>Complementarios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CCC1DA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850" spc="10" dirty="0">
                          <a:latin typeface="Calibri"/>
                          <a:cs typeface="Calibri"/>
                        </a:rPr>
                        <a:t>Corriente</a:t>
                      </a:r>
                      <a:r>
                        <a:rPr sz="85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tracción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8699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CCC1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X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286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5F497A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CCC1DA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850" spc="10" dirty="0">
                          <a:latin typeface="Calibri"/>
                          <a:cs typeface="Calibri"/>
                        </a:rPr>
                        <a:t>Precalentamiento</a:t>
                      </a:r>
                      <a:r>
                        <a:rPr sz="850" spc="1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85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5" dirty="0">
                          <a:latin typeface="Calibri"/>
                          <a:cs typeface="Calibri"/>
                        </a:rPr>
                        <a:t>trenes</a:t>
                      </a:r>
                      <a:r>
                        <a:rPr sz="85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85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viajeros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8699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CCC1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X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286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5F497A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CCC1DA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50" spc="5" dirty="0">
                          <a:latin typeface="Calibri"/>
                          <a:cs typeface="Calibri"/>
                        </a:rPr>
                        <a:t>Contratos</a:t>
                      </a:r>
                      <a:r>
                        <a:rPr sz="850" spc="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personalizados</a:t>
                      </a:r>
                      <a:r>
                        <a:rPr sz="85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para:</a:t>
                      </a:r>
                      <a:r>
                        <a:rPr sz="85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control</a:t>
                      </a:r>
                      <a:r>
                        <a:rPr sz="85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 transporte</a:t>
                      </a:r>
                      <a:r>
                        <a:rPr sz="85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85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mercancías</a:t>
                      </a:r>
                      <a:r>
                        <a:rPr sz="85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peligrosas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850" spc="15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85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asistencia</a:t>
                      </a:r>
                      <a:r>
                        <a:rPr sz="85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85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la</a:t>
                      </a:r>
                      <a:r>
                        <a:rPr sz="85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circulación</a:t>
                      </a:r>
                      <a:r>
                        <a:rPr sz="85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85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5" dirty="0">
                          <a:latin typeface="Calibri"/>
                          <a:cs typeface="Calibri"/>
                        </a:rPr>
                        <a:t>convoyes</a:t>
                      </a:r>
                      <a:r>
                        <a:rPr sz="85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especiales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CCC1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X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286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0481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5F497A"/>
                    </a:solidFill>
                  </a:tcPr>
                </a:tc>
                <a:tc rowSpan="4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347345">
                        <a:lnSpc>
                          <a:spcPct val="100000"/>
                        </a:lnSpc>
                      </a:pPr>
                      <a:r>
                        <a:rPr sz="850" b="1" spc="10" dirty="0">
                          <a:latin typeface="Calibri"/>
                          <a:cs typeface="Calibri"/>
                        </a:rPr>
                        <a:t>Auxiliares</a:t>
                      </a:r>
                      <a:endParaRPr sz="8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B3A1C6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850" spc="15" dirty="0">
                          <a:latin typeface="Calibri"/>
                          <a:cs typeface="Calibri"/>
                        </a:rPr>
                        <a:t>Acceso</a:t>
                      </a:r>
                      <a:r>
                        <a:rPr sz="85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85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las</a:t>
                      </a:r>
                      <a:r>
                        <a:rPr sz="85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5" dirty="0">
                          <a:latin typeface="Calibri"/>
                          <a:cs typeface="Calibri"/>
                        </a:rPr>
                        <a:t>redes</a:t>
                      </a:r>
                      <a:r>
                        <a:rPr sz="85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telecomunicación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8763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B3A1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X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0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5F497A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B3A1C6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850" spc="10" dirty="0">
                          <a:latin typeface="Calibri"/>
                          <a:cs typeface="Calibri"/>
                        </a:rPr>
                        <a:t>Suministro</a:t>
                      </a:r>
                      <a:r>
                        <a:rPr sz="85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85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información</a:t>
                      </a:r>
                      <a:r>
                        <a:rPr sz="85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complementaria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8763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B3A1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X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0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0479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5F497A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B3A1C6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850" spc="10" dirty="0">
                          <a:latin typeface="Calibri"/>
                          <a:cs typeface="Calibri"/>
                        </a:rPr>
                        <a:t>Inspección</a:t>
                      </a:r>
                      <a:r>
                        <a:rPr sz="85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técnica</a:t>
                      </a:r>
                      <a:r>
                        <a:rPr sz="85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material</a:t>
                      </a:r>
                      <a:r>
                        <a:rPr sz="85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rodante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8763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B3A1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lang="es-ES" sz="1100" b="1" dirty="0">
                          <a:solidFill>
                            <a:srgbClr val="FF0000"/>
                          </a:solidFill>
                          <a:latin typeface="+mn-lt"/>
                          <a:cs typeface="Calibri"/>
                        </a:rPr>
                        <a:t>X</a:t>
                      </a:r>
                      <a:endParaRPr lang="es-ES" sz="1100" dirty="0">
                        <a:latin typeface="+mn-lt"/>
                        <a:cs typeface="Calibri"/>
                      </a:endParaRPr>
                    </a:p>
                  </a:txBody>
                  <a:tcPr marL="0" marR="0" marT="6350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5F497A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B3A1C6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850" spc="10" dirty="0">
                          <a:latin typeface="Calibri"/>
                          <a:cs typeface="Calibri"/>
                        </a:rPr>
                        <a:t>Servicios</a:t>
                      </a:r>
                      <a:r>
                        <a:rPr sz="85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85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mantenimiento</a:t>
                      </a:r>
                      <a:r>
                        <a:rPr sz="850" spc="1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pesado</a:t>
                      </a:r>
                      <a:r>
                        <a:rPr sz="85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que</a:t>
                      </a:r>
                      <a:r>
                        <a:rPr sz="85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requiera</a:t>
                      </a:r>
                      <a:r>
                        <a:rPr sz="85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instalaciones</a:t>
                      </a:r>
                      <a:r>
                        <a:rPr sz="85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específicas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8826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B3A1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X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6350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23" name="object 23"/>
          <p:cNvSpPr/>
          <p:nvPr/>
        </p:nvSpPr>
        <p:spPr>
          <a:xfrm>
            <a:off x="306590" y="5933008"/>
            <a:ext cx="6180455" cy="184785"/>
          </a:xfrm>
          <a:custGeom>
            <a:avLst/>
            <a:gdLst/>
            <a:ahLst/>
            <a:cxnLst/>
            <a:rect l="l" t="t" r="r" b="b"/>
            <a:pathLst>
              <a:path w="6180455" h="184785">
                <a:moveTo>
                  <a:pt x="2138400" y="0"/>
                </a:moveTo>
                <a:lnTo>
                  <a:pt x="973696" y="0"/>
                </a:lnTo>
                <a:lnTo>
                  <a:pt x="0" y="0"/>
                </a:lnTo>
                <a:lnTo>
                  <a:pt x="0" y="184200"/>
                </a:lnTo>
                <a:lnTo>
                  <a:pt x="973696" y="184200"/>
                </a:lnTo>
                <a:lnTo>
                  <a:pt x="2138400" y="184200"/>
                </a:lnTo>
                <a:lnTo>
                  <a:pt x="2138400" y="0"/>
                </a:lnTo>
                <a:close/>
              </a:path>
              <a:path w="6180455" h="184785">
                <a:moveTo>
                  <a:pt x="6180239" y="0"/>
                </a:moveTo>
                <a:lnTo>
                  <a:pt x="5957341" y="0"/>
                </a:lnTo>
                <a:lnTo>
                  <a:pt x="5835637" y="0"/>
                </a:lnTo>
                <a:lnTo>
                  <a:pt x="2138413" y="0"/>
                </a:lnTo>
                <a:lnTo>
                  <a:pt x="2138413" y="184200"/>
                </a:lnTo>
                <a:lnTo>
                  <a:pt x="5835637" y="184200"/>
                </a:lnTo>
                <a:lnTo>
                  <a:pt x="5957303" y="184200"/>
                </a:lnTo>
                <a:lnTo>
                  <a:pt x="6180239" y="184200"/>
                </a:lnTo>
                <a:lnTo>
                  <a:pt x="61802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36940"/>
              </p:ext>
            </p:extLst>
          </p:nvPr>
        </p:nvGraphicFramePr>
        <p:xfrm>
          <a:off x="405390" y="1225156"/>
          <a:ext cx="6165849" cy="7725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70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8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17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17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29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3588">
                <a:tc gridSpan="5">
                  <a:txBody>
                    <a:bodyPr/>
                    <a:lstStyle/>
                    <a:p>
                      <a:pPr marL="165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Acceso</a:t>
                      </a:r>
                      <a:r>
                        <a:rPr sz="10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por</a:t>
                      </a:r>
                      <a:r>
                        <a:rPr sz="10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Ferrocarril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47625" marB="0"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77923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7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Nº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0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5" dirty="0">
                          <a:latin typeface="Calibri"/>
                          <a:cs typeface="Calibri"/>
                        </a:rPr>
                        <a:t>Vías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D4B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Longitud</a:t>
                      </a:r>
                      <a:r>
                        <a:rPr sz="10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20" dirty="0">
                          <a:latin typeface="Calibri"/>
                          <a:cs typeface="Calibri"/>
                        </a:rPr>
                        <a:t>máxima</a:t>
                      </a:r>
                      <a:r>
                        <a:rPr sz="10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RyE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D4B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Electrificación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D4B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dirty="0">
                          <a:latin typeface="Calibri"/>
                          <a:cs typeface="Calibri"/>
                        </a:rPr>
                        <a:t>Ancho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D4B5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D4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2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lang="es-ES" sz="1000" dirty="0">
                          <a:latin typeface="Calibri"/>
                          <a:cs typeface="Calibri"/>
                        </a:rPr>
                        <a:t>3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lang="es-ES" sz="1000" spc="-15" dirty="0">
                          <a:latin typeface="Calibri"/>
                          <a:cs typeface="Calibri"/>
                        </a:rPr>
                        <a:t>930</a:t>
                      </a:r>
                      <a:r>
                        <a:rPr sz="10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m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184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lang="es-ES" sz="1000" spc="-5" dirty="0">
                          <a:latin typeface="Calibri"/>
                          <a:cs typeface="Calibri"/>
                        </a:rPr>
                        <a:t>SI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Ibérico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414413" y="869302"/>
            <a:ext cx="6162040" cy="270510"/>
          </a:xfrm>
          <a:prstGeom prst="rect">
            <a:avLst/>
          </a:prstGeom>
          <a:solidFill>
            <a:srgbClr val="4F6128"/>
          </a:solidFill>
        </p:spPr>
        <p:txBody>
          <a:bodyPr vert="horz" wrap="square" lIns="0" tIns="49530" rIns="0" bIns="0" rtlCol="0">
            <a:spAutoFit/>
          </a:bodyPr>
          <a:lstStyle/>
          <a:p>
            <a:pPr marL="2807970">
              <a:lnSpc>
                <a:spcPct val="100000"/>
              </a:lnSpc>
              <a:spcBef>
                <a:spcPts val="390"/>
              </a:spcBef>
            </a:pPr>
            <a:r>
              <a:rPr sz="1000" b="1" spc="-10" dirty="0">
                <a:solidFill>
                  <a:srgbClr val="FFFFFF"/>
                </a:solidFill>
                <a:latin typeface="Calibri"/>
                <a:cs typeface="Calibri"/>
              </a:rPr>
              <a:t>2.</a:t>
            </a:r>
            <a:r>
              <a:rPr sz="10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Calibri"/>
                <a:cs typeface="Calibri"/>
              </a:rPr>
              <a:t>ACCESO</a:t>
            </a:r>
            <a:endParaRPr sz="10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1862"/>
              </p:ext>
            </p:extLst>
          </p:nvPr>
        </p:nvGraphicFramePr>
        <p:xfrm>
          <a:off x="405714" y="212471"/>
          <a:ext cx="6162675" cy="563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87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3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200" dirty="0">
                          <a:latin typeface="Verdana"/>
                          <a:cs typeface="Verdana"/>
                        </a:rPr>
                        <a:t>Denominación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T="76835" marB="0">
                    <a:solidFill>
                      <a:srgbClr val="C3D59B"/>
                    </a:solidFill>
                  </a:tcPr>
                </a:tc>
                <a:tc>
                  <a:txBody>
                    <a:bodyPr/>
                    <a:lstStyle/>
                    <a:p>
                      <a:pPr marL="40513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latin typeface="Calibri"/>
                          <a:cs typeface="Calibri"/>
                        </a:rPr>
                        <a:t>Centro de Maniobras Muriedas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solidFill>
                      <a:srgbClr val="C3D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 gridSpan="2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sz="850" dirty="0">
                        <a:latin typeface="Verdana"/>
                        <a:cs typeface="Verdana"/>
                      </a:endParaRPr>
                    </a:p>
                  </a:txBody>
                  <a:tcPr marL="0" marR="0" marT="50800" marB="0">
                    <a:solidFill>
                      <a:srgbClr val="D0D7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385838" y="3087755"/>
            <a:ext cx="6162040" cy="270510"/>
          </a:xfrm>
          <a:prstGeom prst="rect">
            <a:avLst/>
          </a:prstGeom>
          <a:solidFill>
            <a:srgbClr val="4F6128"/>
          </a:solidFill>
        </p:spPr>
        <p:txBody>
          <a:bodyPr vert="horz" wrap="square" lIns="0" tIns="51435" rIns="0" bIns="0" rtlCol="0">
            <a:spAutoFit/>
          </a:bodyPr>
          <a:lstStyle/>
          <a:p>
            <a:pPr marL="2272030">
              <a:lnSpc>
                <a:spcPct val="100000"/>
              </a:lnSpc>
              <a:spcBef>
                <a:spcPts val="405"/>
              </a:spcBef>
            </a:pPr>
            <a:r>
              <a:rPr sz="1000" b="1" spc="-10" dirty="0">
                <a:solidFill>
                  <a:srgbClr val="FFFFFF"/>
                </a:solidFill>
                <a:latin typeface="Calibri"/>
                <a:cs typeface="Calibri"/>
              </a:rPr>
              <a:t>3.</a:t>
            </a:r>
            <a:r>
              <a:rPr sz="10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Calibri"/>
                <a:cs typeface="Calibri"/>
              </a:rPr>
              <a:t>CONDICIONES</a:t>
            </a:r>
            <a:r>
              <a:rPr sz="1000" b="1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Calibri"/>
                <a:cs typeface="Calibri"/>
              </a:rPr>
              <a:t>ECONÓMICAS</a:t>
            </a:r>
            <a:endParaRPr sz="1000" dirty="0">
              <a:latin typeface="Calibri"/>
              <a:cs typeface="Calibri"/>
            </a:endParaRP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E04BC521-6F69-4A90-9A8B-F085230C46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525" y="2132814"/>
            <a:ext cx="6185928" cy="701192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F2DD5AB8-3F37-444B-BFCF-9467FC0B34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686" y="3475604"/>
            <a:ext cx="6185928" cy="300139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</TotalTime>
  <Words>277</Words>
  <Application>Microsoft Office PowerPoint</Application>
  <PresentationFormat>A4 (210 x 297 mm)</PresentationFormat>
  <Paragraphs>130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Calibri</vt:lpstr>
      <vt:lpstr>Symbol</vt:lpstr>
      <vt:lpstr>Times New Roman</vt:lpstr>
      <vt:lpstr>Verdana</vt:lpstr>
      <vt:lpstr>Office Theme</vt:lpstr>
      <vt:lpstr>INSTALACIÓN DE SERVICIO: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Fuencarral - Ficha Instalaciones</dc:title>
  <dc:creator>dedgu16</dc:creator>
  <cp:lastModifiedBy>Canalejas Tomás, Sonia</cp:lastModifiedBy>
  <cp:revision>11</cp:revision>
  <dcterms:created xsi:type="dcterms:W3CDTF">2022-11-24T11:45:45Z</dcterms:created>
  <dcterms:modified xsi:type="dcterms:W3CDTF">2022-12-23T11:53:53Z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2020-08-19T00:00:00Z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2022-11-24T00:00:00Z</vt:filetime>
  </property>
</Properties>
</file>