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9" r:id="rId2"/>
    <p:sldId id="341" r:id="rId3"/>
    <p:sldId id="350" r:id="rId4"/>
    <p:sldId id="351" r:id="rId5"/>
  </p:sldIdLst>
  <p:sldSz cx="6858000" cy="9906000" type="A4"/>
  <p:notesSz cx="6797675" cy="9926638"/>
  <p:defaultTextStyle>
    <a:defPPr>
      <a:defRPr lang="es-ES"/>
    </a:defPPr>
    <a:lvl1pPr marL="0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90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81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72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62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53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43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34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25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5">
          <p15:clr>
            <a:srgbClr val="A4A3A4"/>
          </p15:clr>
        </p15:guide>
        <p15:guide id="2" orient="horz" pos="671">
          <p15:clr>
            <a:srgbClr val="A4A3A4"/>
          </p15:clr>
        </p15:guide>
        <p15:guide id="3" orient="horz" pos="3809">
          <p15:clr>
            <a:srgbClr val="A4A3A4"/>
          </p15:clr>
        </p15:guide>
        <p15:guide id="4" pos="226">
          <p15:clr>
            <a:srgbClr val="A4A3A4"/>
          </p15:clr>
        </p15:guide>
        <p15:guide id="5" pos="2559">
          <p15:clr>
            <a:srgbClr val="A4A3A4"/>
          </p15:clr>
        </p15:guide>
        <p15:guide id="6" pos="4110">
          <p15:clr>
            <a:srgbClr val="A4A3A4"/>
          </p15:clr>
        </p15:guide>
        <p15:guide id="7" pos="2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y Manrique, Begoña" initials="JMB" lastIdx="3" clrIdx="0">
    <p:extLst>
      <p:ext uri="{19B8F6BF-5375-455C-9EA6-DF929625EA0E}">
        <p15:presenceInfo xmlns:p15="http://schemas.microsoft.com/office/powerpoint/2012/main" userId="S-1-5-21-130047433-1544256768-1644394174-359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228"/>
    <a:srgbClr val="FCD5B5"/>
    <a:srgbClr val="C4BD97"/>
    <a:srgbClr val="E6B9B8"/>
    <a:srgbClr val="B9CDE5"/>
    <a:srgbClr val="77933C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5" autoAdjust="0"/>
    <p:restoredTop sz="96305" autoAdjust="0"/>
  </p:normalViewPr>
  <p:slideViewPr>
    <p:cSldViewPr snapToGrid="0" snapToObjects="1">
      <p:cViewPr>
        <p:scale>
          <a:sx n="98" d="100"/>
          <a:sy n="98" d="100"/>
        </p:scale>
        <p:origin x="1406" y="-2506"/>
      </p:cViewPr>
      <p:guideLst>
        <p:guide orient="horz" pos="5045"/>
        <p:guide orient="horz" pos="671"/>
        <p:guide orient="horz" pos="3809"/>
        <p:guide pos="226"/>
        <p:guide pos="2559"/>
        <p:guide pos="4110"/>
        <p:guide pos="2704"/>
      </p:guideLst>
    </p:cSldViewPr>
  </p:slid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3091" y="-8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954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8DF6F0AD-75EC-4A87-AF62-8A095F21349D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954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43F538B6-6E69-4193-842B-E52D942B22C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50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954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F7AF3BFD-D913-4004-8904-8374C77BCADF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1" tIns="45650" rIns="91301" bIns="4565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248" y="4715197"/>
            <a:ext cx="5437187" cy="4466274"/>
          </a:xfrm>
          <a:prstGeom prst="rect">
            <a:avLst/>
          </a:prstGeom>
        </p:spPr>
        <p:txBody>
          <a:bodyPr vert="horz" lIns="91301" tIns="45650" rIns="91301" bIns="4565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954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6952C33D-99E2-4C47-9CEC-1CB829A53F3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271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8890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7781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6672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15562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94453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73343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52234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31125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071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1181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377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B23C-FF77-402D-BE3E-A6848B8377AD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3E1F-348B-4BC3-9186-225286D96008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3EE-05C0-4A8A-9104-EC7D16E839EB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E5FC-4C35-42BF-AEA0-A5BDC379DC05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1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722B-4DF5-4DA4-8068-2AE634DF09AB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24C-C416-48F6-ABE0-700F9CF7E6E5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0" indent="0">
              <a:buNone/>
              <a:defRPr sz="2100" b="1"/>
            </a:lvl2pPr>
            <a:lvl3pPr marL="957781" indent="0">
              <a:buNone/>
              <a:defRPr sz="1900" b="1"/>
            </a:lvl3pPr>
            <a:lvl4pPr marL="1436672" indent="0">
              <a:buNone/>
              <a:defRPr sz="1700" b="1"/>
            </a:lvl4pPr>
            <a:lvl5pPr marL="1915562" indent="0">
              <a:buNone/>
              <a:defRPr sz="1700" b="1"/>
            </a:lvl5pPr>
            <a:lvl6pPr marL="2394453" indent="0">
              <a:buNone/>
              <a:defRPr sz="1700" b="1"/>
            </a:lvl6pPr>
            <a:lvl7pPr marL="2873343" indent="0">
              <a:buNone/>
              <a:defRPr sz="1700" b="1"/>
            </a:lvl7pPr>
            <a:lvl8pPr marL="3352234" indent="0">
              <a:buNone/>
              <a:defRPr sz="1700" b="1"/>
            </a:lvl8pPr>
            <a:lvl9pPr marL="3831125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0" indent="0">
              <a:buNone/>
              <a:defRPr sz="2100" b="1"/>
            </a:lvl2pPr>
            <a:lvl3pPr marL="957781" indent="0">
              <a:buNone/>
              <a:defRPr sz="1900" b="1"/>
            </a:lvl3pPr>
            <a:lvl4pPr marL="1436672" indent="0">
              <a:buNone/>
              <a:defRPr sz="1700" b="1"/>
            </a:lvl4pPr>
            <a:lvl5pPr marL="1915562" indent="0">
              <a:buNone/>
              <a:defRPr sz="1700" b="1"/>
            </a:lvl5pPr>
            <a:lvl6pPr marL="2394453" indent="0">
              <a:buNone/>
              <a:defRPr sz="1700" b="1"/>
            </a:lvl6pPr>
            <a:lvl7pPr marL="2873343" indent="0">
              <a:buNone/>
              <a:defRPr sz="1700" b="1"/>
            </a:lvl7pPr>
            <a:lvl8pPr marL="3352234" indent="0">
              <a:buNone/>
              <a:defRPr sz="1700" b="1"/>
            </a:lvl8pPr>
            <a:lvl9pPr marL="3831125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5E7F8-A1BB-4C64-9C95-2114153177F5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793D-2EEF-46D1-BCA7-06F9ABF3292E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6729-A1E3-4826-8B8F-DE615AEBDA6B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90" indent="0">
              <a:buNone/>
              <a:defRPr sz="1200"/>
            </a:lvl2pPr>
            <a:lvl3pPr marL="957781" indent="0">
              <a:buNone/>
              <a:defRPr sz="1000"/>
            </a:lvl3pPr>
            <a:lvl4pPr marL="1436672" indent="0">
              <a:buNone/>
              <a:defRPr sz="900"/>
            </a:lvl4pPr>
            <a:lvl5pPr marL="1915562" indent="0">
              <a:buNone/>
              <a:defRPr sz="900"/>
            </a:lvl5pPr>
            <a:lvl6pPr marL="2394453" indent="0">
              <a:buNone/>
              <a:defRPr sz="900"/>
            </a:lvl6pPr>
            <a:lvl7pPr marL="2873343" indent="0">
              <a:buNone/>
              <a:defRPr sz="900"/>
            </a:lvl7pPr>
            <a:lvl8pPr marL="3352234" indent="0">
              <a:buNone/>
              <a:defRPr sz="900"/>
            </a:lvl8pPr>
            <a:lvl9pPr marL="3831125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2DCB-DACE-4966-BAED-FE9C9E147911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300"/>
            </a:lvl1pPr>
            <a:lvl2pPr marL="478890" indent="0">
              <a:buNone/>
              <a:defRPr sz="2900"/>
            </a:lvl2pPr>
            <a:lvl3pPr marL="957781" indent="0">
              <a:buNone/>
              <a:defRPr sz="2500"/>
            </a:lvl3pPr>
            <a:lvl4pPr marL="1436672" indent="0">
              <a:buNone/>
              <a:defRPr sz="2100"/>
            </a:lvl4pPr>
            <a:lvl5pPr marL="1915562" indent="0">
              <a:buNone/>
              <a:defRPr sz="2100"/>
            </a:lvl5pPr>
            <a:lvl6pPr marL="2394453" indent="0">
              <a:buNone/>
              <a:defRPr sz="2100"/>
            </a:lvl6pPr>
            <a:lvl7pPr marL="2873343" indent="0">
              <a:buNone/>
              <a:defRPr sz="2100"/>
            </a:lvl7pPr>
            <a:lvl8pPr marL="3352234" indent="0">
              <a:buNone/>
              <a:defRPr sz="2100"/>
            </a:lvl8pPr>
            <a:lvl9pPr marL="3831125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90" indent="0">
              <a:buNone/>
              <a:defRPr sz="1200"/>
            </a:lvl2pPr>
            <a:lvl3pPr marL="957781" indent="0">
              <a:buNone/>
              <a:defRPr sz="1000"/>
            </a:lvl3pPr>
            <a:lvl4pPr marL="1436672" indent="0">
              <a:buNone/>
              <a:defRPr sz="900"/>
            </a:lvl4pPr>
            <a:lvl5pPr marL="1915562" indent="0">
              <a:buNone/>
              <a:defRPr sz="900"/>
            </a:lvl5pPr>
            <a:lvl6pPr marL="2394453" indent="0">
              <a:buNone/>
              <a:defRPr sz="900"/>
            </a:lvl6pPr>
            <a:lvl7pPr marL="2873343" indent="0">
              <a:buNone/>
              <a:defRPr sz="900"/>
            </a:lvl7pPr>
            <a:lvl8pPr marL="3352234" indent="0">
              <a:buNone/>
              <a:defRPr sz="900"/>
            </a:lvl8pPr>
            <a:lvl9pPr marL="3831125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36BD-B5F9-4795-B322-5142DD1CC30F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0E5D9-DEC5-49A1-8306-8142777BB641}" type="datetime1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2A351-9C22-4658-B73D-C2584F0A20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5778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8" indent="-359168" algn="l" defTabSz="95778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7" indent="-299306" algn="l" defTabSz="957781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27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17" indent="-239445" algn="l" defTabSz="957781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08" indent="-239445" algn="l" defTabSz="957781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98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88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80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70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90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81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72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62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53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43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34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125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es/url?sa=i&amp;rct=j&amp;q=&amp;esrc=s&amp;source=images&amp;cd=&amp;cad=rja&amp;uact=8&amp;ved=2ahUKEwi5wpqEh7XcAhWRK1AKHdTOCWEQjRx6BAgBEAU&amp;url=http://trabajobbie.com/icono-web-world/&amp;psig=AOvVaw27MjrTK2xjX0CfXJi_iTmw&amp;ust=1532429493345316" TargetMode="External"/><Relationship Id="rId3" Type="http://schemas.openxmlformats.org/officeDocument/2006/relationships/hyperlink" Target="http://www.semat.es/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es/url?sa=i&amp;rct=j&amp;q=&amp;esrc=s&amp;source=images&amp;cd=&amp;cad=rja&amp;uact=8&amp;ved=2ahUKEwirt4SJtILcAhXKPhQKHQ6oBFkQjRx6BAgBEAU&amp;url=https://sp.depositphotos.com/106599258/stock-illustration-vector-house-icon.html&amp;psig=AOvVaw2ekcNxTFIfgzws9JqMEPj4&amp;ust=1530689247834880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hyperlink" Target="http://www.iconarchive.com/show/pretty-social-media-2-icons-by-custom-icon-design/Email-icon.html" TargetMode="External"/><Relationship Id="rId4" Type="http://schemas.openxmlformats.org/officeDocument/2006/relationships/hyperlink" Target="https://www.transfesa.com/rail-spain-es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4" descr="Sin título-6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7443" y="1869671"/>
            <a:ext cx="5949280" cy="209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606083" y="2380186"/>
            <a:ext cx="496855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</a:rPr>
              <a:t>INSTALACIÓN DE SERVICIO:</a:t>
            </a:r>
          </a:p>
          <a:p>
            <a:pPr algn="ctr"/>
            <a:r>
              <a:rPr lang="es-ES" sz="2000" b="1" i="1" dirty="0">
                <a:solidFill>
                  <a:schemeClr val="bg1"/>
                </a:solidFill>
              </a:rPr>
              <a:t>CAMPA DE VEHÍCULOS AUTOMÓVILES</a:t>
            </a:r>
          </a:p>
          <a:p>
            <a:pPr algn="ctr"/>
            <a:r>
              <a:rPr lang="es-ES" sz="3200" b="1" i="1" dirty="0">
                <a:solidFill>
                  <a:schemeClr val="bg1"/>
                </a:solidFill>
              </a:rPr>
              <a:t>El Salobral </a:t>
            </a:r>
          </a:p>
          <a:p>
            <a:pPr algn="ctr"/>
            <a:endParaRPr lang="es-ES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70258" y="8931192"/>
            <a:ext cx="2279022" cy="219049"/>
          </a:xfrm>
          <a:prstGeom prst="rect">
            <a:avLst/>
          </a:prstGeom>
          <a:noFill/>
        </p:spPr>
        <p:txBody>
          <a:bodyPr wrap="square" lIns="95778" tIns="47889" rIns="95778" bIns="47889" rtlCol="0" anchor="ctr">
            <a:noAutofit/>
          </a:bodyPr>
          <a:lstStyle/>
          <a:p>
            <a:pPr algn="r">
              <a:lnSpc>
                <a:spcPts val="1000"/>
              </a:lnSpc>
            </a:pP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Mayo  2023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379629"/>
            <a:ext cx="1364625" cy="855227"/>
          </a:xfrm>
          <a:prstGeom prst="rect">
            <a:avLst/>
          </a:prstGeom>
        </p:spPr>
      </p:pic>
      <p:sp>
        <p:nvSpPr>
          <p:cNvPr id="10" name="8 CuadroTexto"/>
          <p:cNvSpPr txBox="1"/>
          <p:nvPr/>
        </p:nvSpPr>
        <p:spPr>
          <a:xfrm>
            <a:off x="3670258" y="9223132"/>
            <a:ext cx="2279022" cy="263327"/>
          </a:xfrm>
          <a:prstGeom prst="rect">
            <a:avLst/>
          </a:prstGeom>
          <a:noFill/>
        </p:spPr>
        <p:txBody>
          <a:bodyPr wrap="square" lIns="95778" tIns="47889" rIns="95778" bIns="47889" rtlCol="0" anchor="ctr">
            <a:noAutofit/>
          </a:bodyPr>
          <a:lstStyle/>
          <a:p>
            <a:pPr algn="r">
              <a:lnSpc>
                <a:spcPts val="1000"/>
              </a:lnSpc>
            </a:pP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Ed. 19.1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88412" y="3410169"/>
            <a:ext cx="6452448" cy="6349467"/>
          </a:xfrm>
          <a:prstGeom prst="rect">
            <a:avLst/>
          </a:prstGeom>
          <a:noFill/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" y="0"/>
            <a:ext cx="6858000" cy="179388"/>
          </a:xfrm>
          <a:prstGeom prst="rect">
            <a:avLst/>
          </a:prstGeom>
          <a:solidFill>
            <a:srgbClr val="A2B1A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solidFill>
                <a:srgbClr val="A2B1AD"/>
              </a:solidFill>
            </a:endParaRPr>
          </a:p>
        </p:txBody>
      </p:sp>
      <p:graphicFrame>
        <p:nvGraphicFramePr>
          <p:cNvPr id="87" name="8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235427"/>
              </p:ext>
            </p:extLst>
          </p:nvPr>
        </p:nvGraphicFramePr>
        <p:xfrm>
          <a:off x="232964" y="233857"/>
          <a:ext cx="6407896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0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El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</a:rPr>
                        <a:t> Salobral</a:t>
                      </a:r>
                      <a:endParaRPr lang="es-E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kern="1200" dirty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</a:t>
                      </a:r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ES" sz="900" kern="1200" dirty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60108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03531"/>
              </p:ext>
            </p:extLst>
          </p:nvPr>
        </p:nvGraphicFramePr>
        <p:xfrm>
          <a:off x="306597" y="3237197"/>
          <a:ext cx="6155955" cy="265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2100">
                <a:tc gridSpan="5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1" dirty="0">
                          <a:solidFill>
                            <a:schemeClr val="bg1"/>
                          </a:solidFill>
                        </a:rPr>
                        <a:t>Características técnicas de las instalaciones</a:t>
                      </a:r>
                    </a:p>
                  </a:txBody>
                  <a:tcPr marL="3600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127">
                <a:tc>
                  <a:txBody>
                    <a:bodyPr/>
                    <a:lstStyle/>
                    <a:p>
                      <a:pPr algn="ctr"/>
                      <a:endParaRPr lang="es-ES" sz="105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5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Sí</a:t>
                      </a:r>
                    </a:p>
                  </a:txBody>
                  <a:tcPr marL="3600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No</a:t>
                      </a:r>
                    </a:p>
                  </a:txBody>
                  <a:tcPr marL="3600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Nº vías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Longitud</a:t>
                      </a:r>
                      <a:b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máxima (m)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Longitud</a:t>
                      </a:r>
                      <a:b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(m)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50"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Acceso por </a:t>
                      </a:r>
                      <a:br>
                        <a:rPr lang="es-ES" sz="900" b="1" dirty="0">
                          <a:latin typeface="+mn-lt"/>
                        </a:rPr>
                      </a:br>
                      <a:r>
                        <a:rPr lang="es-ES" sz="900" b="1" dirty="0">
                          <a:latin typeface="+mn-lt"/>
                        </a:rPr>
                        <a:t>Ferrocarril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+mn-lt"/>
                        </a:rPr>
                        <a:t>Vías de Recepción y Expedición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3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530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1.422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94">
                <a:tc rowSpan="8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Acceso a las Instalaciones</a:t>
                      </a:r>
                      <a:b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Servicio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intermodales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apartado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+mn-lt"/>
                        </a:rPr>
                        <a:t>       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+mn-lt"/>
                        </a:rPr>
                        <a:t>           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+mn-lt"/>
                        </a:rPr>
                        <a:t>        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apartado larga duración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formación y maniobra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mantenimiento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lavado y limpieza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59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Suministro de Combustible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432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Punto de Carga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64" name="Tabla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32061"/>
              </p:ext>
            </p:extLst>
          </p:nvPr>
        </p:nvGraphicFramePr>
        <p:xfrm>
          <a:off x="322164" y="5896057"/>
          <a:ext cx="6140388" cy="3754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9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6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70"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Sí</a:t>
                      </a:r>
                    </a:p>
                  </a:txBody>
                  <a:tcPr marL="36000" marR="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36000" marR="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09">
                <a:tc rowSpan="1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Servicios </a:t>
                      </a:r>
                      <a:b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 las Instalaciones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Básicos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Manipulación de </a:t>
                      </a:r>
                      <a:r>
                        <a:rPr lang="es-ES" sz="9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UTIs</a:t>
                      </a:r>
                      <a:endParaRPr lang="es-E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Asignación</a:t>
                      </a:r>
                      <a:r>
                        <a:rPr lang="es-ES" sz="9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 Capacidad en Instalaciones de Servicio</a:t>
                      </a:r>
                      <a:endParaRPr lang="es-E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Carga y descarga de productos no </a:t>
                      </a:r>
                      <a:r>
                        <a:rPr lang="es-ES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contenerizados</a:t>
                      </a:r>
                      <a:endParaRPr lang="es-E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Maniobras</a:t>
                      </a:r>
                      <a:r>
                        <a:rPr lang="es-E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 otras operaciones sobre el tren</a:t>
                      </a:r>
                      <a:endParaRPr lang="es-E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Aprovisionamiento</a:t>
                      </a:r>
                      <a:r>
                        <a:rPr lang="es-E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combustible </a:t>
                      </a:r>
                      <a:endParaRPr lang="es-E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Complementarios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Corriente de tracción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Precalentamiento de trenes de viajeros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Contratos personalizados para: control de transporte de mercancías peligrosas y asistencia a la circulación de convoyes especiales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Auxiliares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Acceso a las redes de telecomunicación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Suministro de información complementaria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Inspección técnica de material rodante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128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Servicios de mantenimiento pesado que requiera instalaciones específicas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67" name="Tabla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49366"/>
              </p:ext>
            </p:extLst>
          </p:nvPr>
        </p:nvGraphicFramePr>
        <p:xfrm>
          <a:off x="225053" y="874715"/>
          <a:ext cx="6407895" cy="235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5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94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5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1" dirty="0">
                          <a:solidFill>
                            <a:schemeClr val="bg1"/>
                          </a:solidFill>
                        </a:rPr>
                        <a:t>1.INFORMACIÓN</a:t>
                      </a:r>
                      <a:r>
                        <a:rPr lang="es-ES" sz="1050" b="1" baseline="0" dirty="0">
                          <a:solidFill>
                            <a:schemeClr val="bg1"/>
                          </a:solidFill>
                        </a:rPr>
                        <a:t> GENERAL</a:t>
                      </a: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2">
                <a:tc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04"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>
                          <a:solidFill>
                            <a:schemeClr val="bg1"/>
                          </a:solidFill>
                          <a:latin typeface="+mn-lt"/>
                        </a:rPr>
                        <a:t>Explotador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>
                          <a:solidFill>
                            <a:schemeClr val="tx2"/>
                          </a:solidFill>
                          <a:latin typeface="+mn-lt"/>
                        </a:rPr>
                        <a:t>SEMAT</a:t>
                      </a:r>
                      <a:endParaRPr lang="es-ES" sz="12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" sz="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ES" sz="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Polígono Industrial El Salobral</a:t>
                      </a:r>
                    </a:p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 Av. de Andalucía, Km 10.800 </a:t>
                      </a:r>
                    </a:p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28021 - Madrid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900" b="1" dirty="0"/>
                        <a:t>Coordenadas UTM</a:t>
                      </a:r>
                      <a:endParaRPr lang="es-ES" sz="900" b="1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s-ES" sz="900" b="1" i="0" dirty="0">
                          <a:solidFill>
                            <a:schemeClr val="tx2"/>
                          </a:solidFill>
                          <a:latin typeface="+mn-lt"/>
                        </a:rPr>
                        <a:t>40.334565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i="0" dirty="0">
                          <a:solidFill>
                            <a:schemeClr val="tx2"/>
                          </a:solidFill>
                          <a:latin typeface="+mn-lt"/>
                        </a:rPr>
                        <a:t>-3.682858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38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827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i="1" dirty="0">
                          <a:solidFill>
                            <a:srgbClr val="FF0000"/>
                          </a:solidFill>
                        </a:rPr>
                        <a:t>jaime.bedia@semat.es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Corredor EU RFC</a:t>
                      </a:r>
                      <a:endParaRPr lang="es-ES" sz="9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2"/>
                          </a:solidFill>
                        </a:rPr>
                        <a:t>N/A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i="1" dirty="0">
                          <a:solidFill>
                            <a:srgbClr val="FF0000"/>
                          </a:solidFill>
                        </a:rPr>
                        <a:t>91</a:t>
                      </a:r>
                      <a:r>
                        <a:rPr lang="es-ES" sz="900" i="1" baseline="0" dirty="0">
                          <a:solidFill>
                            <a:srgbClr val="FF0000"/>
                          </a:solidFill>
                        </a:rPr>
                        <a:t> 723 35 70 </a:t>
                      </a:r>
                      <a:endParaRPr lang="es-ES" sz="900" i="1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Fecha validez 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BD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2"/>
                          </a:solidFill>
                        </a:rPr>
                        <a:t>Hasta el 31-12-23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hlinkClick r:id="rId3"/>
                        </a:rPr>
                        <a:t>http://www.semat.es</a:t>
                      </a:r>
                      <a:endParaRPr lang="es-ES" sz="900" dirty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s-ES" sz="900" dirty="0">
                          <a:hlinkClick r:id="rId4"/>
                        </a:rPr>
                        <a:t>https://www.transfesa.com</a:t>
                      </a:r>
                      <a:endParaRPr lang="es-ES" sz="9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Fecha última actualización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2"/>
                          </a:solidFill>
                        </a:rPr>
                        <a:t>01/05/2023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7" name="Picture 2" descr="Resultado de imagen de teléfo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687" y="2463798"/>
            <a:ext cx="318520" cy="318520"/>
          </a:xfrm>
          <a:prstGeom prst="rect">
            <a:avLst/>
          </a:prstGeom>
          <a:noFill/>
        </p:spPr>
      </p:pic>
      <p:pic>
        <p:nvPicPr>
          <p:cNvPr id="197" name="Picture 7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9201" t="18378" r="19300" b="18838"/>
          <a:stretch>
            <a:fillRect/>
          </a:stretch>
        </p:blipFill>
        <p:spPr bwMode="auto">
          <a:xfrm>
            <a:off x="501096" y="1707629"/>
            <a:ext cx="316989" cy="323611"/>
          </a:xfrm>
          <a:prstGeom prst="rect">
            <a:avLst/>
          </a:prstGeom>
          <a:noFill/>
        </p:spPr>
      </p:pic>
      <p:pic>
        <p:nvPicPr>
          <p:cNvPr id="241" name="Picture 2" descr="Resultado de imagen de icono we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637" y="2798663"/>
            <a:ext cx="388620" cy="388620"/>
          </a:xfrm>
          <a:prstGeom prst="rect">
            <a:avLst/>
          </a:prstGeom>
          <a:noFill/>
        </p:spPr>
      </p:pic>
      <p:pic>
        <p:nvPicPr>
          <p:cNvPr id="243" name="Picture 10" descr="Email icon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1592" y="2106362"/>
            <a:ext cx="346710" cy="346710"/>
          </a:xfrm>
          <a:prstGeom prst="rect">
            <a:avLst/>
          </a:prstGeom>
          <a:noFill/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0" t="8306" r="5151" b="7060"/>
          <a:stretch/>
        </p:blipFill>
        <p:spPr>
          <a:xfrm>
            <a:off x="2728019" y="1581294"/>
            <a:ext cx="554805" cy="5342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 descr="Resultado de imagen de icono cas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>
            <a:off x="406297" y="1223519"/>
            <a:ext cx="6181724" cy="2697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Acceso por Ferrocarril</a:t>
            </a:r>
          </a:p>
        </p:txBody>
      </p:sp>
      <p:sp>
        <p:nvSpPr>
          <p:cNvPr id="47" name="46 Rectángulo"/>
          <p:cNvSpPr/>
          <p:nvPr/>
        </p:nvSpPr>
        <p:spPr>
          <a:xfrm>
            <a:off x="405714" y="1484334"/>
            <a:ext cx="117102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Nº de Vías 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405714" y="1760041"/>
            <a:ext cx="1170743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1576612" y="1484334"/>
            <a:ext cx="1968601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Longitud máxima RyE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3545213" y="1484334"/>
            <a:ext cx="98210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Electrificación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4526868" y="1484334"/>
            <a:ext cx="98210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Ancho</a:t>
            </a:r>
          </a:p>
        </p:txBody>
      </p:sp>
      <p:sp>
        <p:nvSpPr>
          <p:cNvPr id="55" name="54 Rectángulo"/>
          <p:cNvSpPr/>
          <p:nvPr/>
        </p:nvSpPr>
        <p:spPr>
          <a:xfrm>
            <a:off x="5508973" y="1484334"/>
            <a:ext cx="1065208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ERTMS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1576737" y="1760042"/>
            <a:ext cx="1978649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739 m</a:t>
            </a:r>
          </a:p>
        </p:txBody>
      </p:sp>
      <p:sp>
        <p:nvSpPr>
          <p:cNvPr id="88" name="87 CuadroTexto"/>
          <p:cNvSpPr txBox="1"/>
          <p:nvPr/>
        </p:nvSpPr>
        <p:spPr>
          <a:xfrm>
            <a:off x="3545213" y="1760041"/>
            <a:ext cx="981654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3 KV CC</a:t>
            </a:r>
          </a:p>
        </p:txBody>
      </p:sp>
      <p:sp>
        <p:nvSpPr>
          <p:cNvPr id="98" name="97 CuadroTexto"/>
          <p:cNvSpPr txBox="1"/>
          <p:nvPr/>
        </p:nvSpPr>
        <p:spPr>
          <a:xfrm>
            <a:off x="4527319" y="1760041"/>
            <a:ext cx="981654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Ibérico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5508971" y="1760041"/>
            <a:ext cx="1065210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No</a:t>
            </a:r>
          </a:p>
        </p:txBody>
      </p:sp>
      <p:sp>
        <p:nvSpPr>
          <p:cNvPr id="31" name="13 Rectángulo"/>
          <p:cNvSpPr/>
          <p:nvPr/>
        </p:nvSpPr>
        <p:spPr>
          <a:xfrm>
            <a:off x="412815" y="869895"/>
            <a:ext cx="6164440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2. ACCESO</a:t>
            </a:r>
          </a:p>
        </p:txBody>
      </p:sp>
      <p:graphicFrame>
        <p:nvGraphicFramePr>
          <p:cNvPr id="24" name="8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18567"/>
              </p:ext>
            </p:extLst>
          </p:nvPr>
        </p:nvGraphicFramePr>
        <p:xfrm>
          <a:off x="405714" y="212530"/>
          <a:ext cx="61632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El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</a:rPr>
                        <a:t> Salobral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/>
        </p:nvGraphicFramePr>
        <p:xfrm>
          <a:off x="405713" y="2177340"/>
          <a:ext cx="6182308" cy="58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3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93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5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2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2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498">
                <a:tc gridSpan="10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HORARIOS DE SERVICIOS  BÁSICOS y</a:t>
                      </a:r>
                      <a:r>
                        <a:rPr lang="es-ES" sz="1000" b="1" kern="1200" baseline="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 AUXILIARES </a:t>
                      </a:r>
                      <a:r>
                        <a:rPr lang="es-ES" sz="1000" b="1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94">
                <a:tc rowSpan="3"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Acceso</a:t>
                      </a:r>
                      <a:r>
                        <a:rPr lang="es-ES" sz="900" b="1" baseline="0" dirty="0">
                          <a:solidFill>
                            <a:schemeClr val="tx1"/>
                          </a:solidFill>
                        </a:rPr>
                        <a:t> a servicios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Lunes</a:t>
                      </a:r>
                      <a:r>
                        <a:rPr lang="es-ES" sz="700" b="1" baseline="0" dirty="0"/>
                        <a:t> a Viernes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Sábados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Domingos</a:t>
                      </a:r>
                      <a:r>
                        <a:rPr lang="es-ES" sz="700" b="1" baseline="0" dirty="0"/>
                        <a:t> y Festivos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33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</a:t>
                      </a:r>
                      <a:r>
                        <a:rPr lang="es-ES" sz="700" b="1" baseline="0" dirty="0"/>
                        <a:t> Inicio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 Inicio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Inicio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23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08:00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17:30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800" b="1" i="1" dirty="0">
                          <a:solidFill>
                            <a:srgbClr val="FF0000"/>
                          </a:solidFill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/>
        </p:nvGraphicFramePr>
        <p:xfrm>
          <a:off x="406296" y="2985388"/>
          <a:ext cx="616261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81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1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solidFill>
                            <a:prstClr val="black"/>
                          </a:solidFill>
                        </a:rPr>
                        <a:t>Distribución horaria de trenes recibidos y expedidos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No aplica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13 Rectángulo"/>
          <p:cNvSpPr/>
          <p:nvPr/>
        </p:nvSpPr>
        <p:spPr>
          <a:xfrm>
            <a:off x="404474" y="3572985"/>
            <a:ext cx="6164440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>
                <a:solidFill>
                  <a:prstClr val="white"/>
                </a:solidFill>
              </a:rPr>
              <a:t>3. CONDICIONES ECONÓMICAS </a:t>
            </a:r>
          </a:p>
        </p:txBody>
      </p:sp>
      <p:graphicFrame>
        <p:nvGraphicFramePr>
          <p:cNvPr id="25" name="Tab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73051"/>
              </p:ext>
            </p:extLst>
          </p:nvPr>
        </p:nvGraphicFramePr>
        <p:xfrm>
          <a:off x="412815" y="3930828"/>
          <a:ext cx="6175205" cy="172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388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prstClr val="white"/>
                          </a:solidFill>
                        </a:rPr>
                        <a:t>Carga y descarga de productos no contenerizados</a:t>
                      </a:r>
                    </a:p>
                  </a:txBody>
                  <a:tcPr anchor="ctr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80">
                <a:tc>
                  <a:txBody>
                    <a:bodyPr/>
                    <a:lstStyle/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Carga o descarga de automóviles sobre vagón 5,03€/vehículo</a:t>
                      </a:r>
                    </a:p>
                    <a:p>
                      <a:pPr algn="ctr"/>
                      <a:r>
                        <a:rPr lang="es-ES" sz="1000" b="1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Handling</a:t>
                      </a:r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entrada en campa 8,5 €/</a:t>
                      </a:r>
                      <a:r>
                        <a:rPr lang="es-ES" sz="1000" b="1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veh</a:t>
                      </a:r>
                      <a:endParaRPr lang="es-ES" sz="10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Estancias: 0,75 €/</a:t>
                      </a:r>
                      <a:r>
                        <a:rPr lang="es-ES" sz="1000" b="1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veh</a:t>
                      </a:r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/día  durante los primeros 7 días  (furgones </a:t>
                      </a:r>
                      <a:r>
                        <a:rPr lang="es-ES" sz="1000" b="1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coef</a:t>
                      </a:r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2) (la estancia no incluye cobertura por fenómenos atmosféricos y en especial granizo)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IVA no incluido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pago 30 días </a:t>
                      </a:r>
                      <a:r>
                        <a:rPr lang="es-ES" sz="800" b="1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f.f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454">
                <a:tc>
                  <a:txBody>
                    <a:bodyPr/>
                    <a:lstStyle/>
                    <a:p>
                      <a:pPr algn="l"/>
                      <a:endParaRPr lang="es-ES" sz="10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70 CuadroTexto"/>
          <p:cNvSpPr txBox="1"/>
          <p:nvPr/>
        </p:nvSpPr>
        <p:spPr>
          <a:xfrm>
            <a:off x="2868936" y="5122351"/>
            <a:ext cx="929149" cy="2736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/>
            <a:r>
              <a:rPr lang="es-ES" sz="1000" dirty="0"/>
              <a:t>Autoprestación</a:t>
            </a:r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 cstate="print"/>
          <a:srcRect l="39749" t="68040" r="54476" b="23750"/>
          <a:stretch>
            <a:fillRect/>
          </a:stretch>
        </p:blipFill>
        <p:spPr bwMode="auto">
          <a:xfrm>
            <a:off x="3891354" y="5122351"/>
            <a:ext cx="282448" cy="25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988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 descr="Resultado de imagen de icono cas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graphicFrame>
        <p:nvGraphicFramePr>
          <p:cNvPr id="24" name="8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496154"/>
              </p:ext>
            </p:extLst>
          </p:nvPr>
        </p:nvGraphicFramePr>
        <p:xfrm>
          <a:off x="405714" y="212530"/>
          <a:ext cx="61632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El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</a:rPr>
                        <a:t> Salobral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23 Rectángulo"/>
          <p:cNvSpPr/>
          <p:nvPr/>
        </p:nvSpPr>
        <p:spPr>
          <a:xfrm>
            <a:off x="413474" y="912403"/>
            <a:ext cx="6173966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4. DESCRIPCIÓN DE LAS INSTALACIONES DE SERVICIO </a:t>
            </a:r>
          </a:p>
        </p:txBody>
      </p:sp>
      <p:sp>
        <p:nvSpPr>
          <p:cNvPr id="28" name="32 Rectángulo"/>
          <p:cNvSpPr/>
          <p:nvPr/>
        </p:nvSpPr>
        <p:spPr>
          <a:xfrm>
            <a:off x="407652" y="1240299"/>
            <a:ext cx="6179787" cy="2697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Cambios previstos en las características técnicas </a:t>
            </a:r>
          </a:p>
        </p:txBody>
      </p:sp>
      <p:sp>
        <p:nvSpPr>
          <p:cNvPr id="29" name="47 Rectángulo"/>
          <p:cNvSpPr/>
          <p:nvPr/>
        </p:nvSpPr>
        <p:spPr>
          <a:xfrm>
            <a:off x="405714" y="1603323"/>
            <a:ext cx="2023481" cy="26035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/>
              <a:t>INSTALACIÓN</a:t>
            </a:r>
          </a:p>
        </p:txBody>
      </p:sp>
      <p:sp>
        <p:nvSpPr>
          <p:cNvPr id="30" name="48 Rectángulo"/>
          <p:cNvSpPr/>
          <p:nvPr/>
        </p:nvSpPr>
        <p:spPr>
          <a:xfrm>
            <a:off x="2429195" y="1603323"/>
            <a:ext cx="2426599" cy="2603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DESCRIPCIÓN Y ALCANCE DE LA ACTUACIÓN</a:t>
            </a:r>
          </a:p>
        </p:txBody>
      </p:sp>
      <p:sp>
        <p:nvSpPr>
          <p:cNvPr id="32" name="49 Rectángulo"/>
          <p:cNvSpPr/>
          <p:nvPr/>
        </p:nvSpPr>
        <p:spPr>
          <a:xfrm>
            <a:off x="405714" y="186367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" name="50 Rectángulo"/>
          <p:cNvSpPr/>
          <p:nvPr/>
        </p:nvSpPr>
        <p:spPr>
          <a:xfrm>
            <a:off x="2429195" y="186367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4" name="51 Rectángulo"/>
          <p:cNvSpPr/>
          <p:nvPr/>
        </p:nvSpPr>
        <p:spPr>
          <a:xfrm>
            <a:off x="405714" y="212402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52 Rectángulo"/>
          <p:cNvSpPr/>
          <p:nvPr/>
        </p:nvSpPr>
        <p:spPr>
          <a:xfrm>
            <a:off x="2429195" y="212402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6" name="53 Rectángulo"/>
          <p:cNvSpPr/>
          <p:nvPr/>
        </p:nvSpPr>
        <p:spPr>
          <a:xfrm>
            <a:off x="405714" y="238437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54 Rectángulo"/>
          <p:cNvSpPr/>
          <p:nvPr/>
        </p:nvSpPr>
        <p:spPr>
          <a:xfrm>
            <a:off x="2429195" y="238437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8" name="56 Rectángulo"/>
          <p:cNvSpPr/>
          <p:nvPr/>
        </p:nvSpPr>
        <p:spPr>
          <a:xfrm>
            <a:off x="4852418" y="1603323"/>
            <a:ext cx="1735021" cy="2603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/>
              <a:t>FECHA PREVISTA</a:t>
            </a:r>
          </a:p>
        </p:txBody>
      </p:sp>
      <p:sp>
        <p:nvSpPr>
          <p:cNvPr id="39" name="57 Rectángulo"/>
          <p:cNvSpPr/>
          <p:nvPr/>
        </p:nvSpPr>
        <p:spPr>
          <a:xfrm>
            <a:off x="4852418" y="186367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0" name="58 Rectángulo"/>
          <p:cNvSpPr/>
          <p:nvPr/>
        </p:nvSpPr>
        <p:spPr>
          <a:xfrm>
            <a:off x="4852418" y="212402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2" name="59 Rectángulo"/>
          <p:cNvSpPr/>
          <p:nvPr/>
        </p:nvSpPr>
        <p:spPr>
          <a:xfrm>
            <a:off x="4852418" y="238437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9666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E6BC6335A0F943AC4A0B53B1ED9A0B" ma:contentTypeVersion="20" ma:contentTypeDescription="Crear nuevo documento." ma:contentTypeScope="" ma:versionID="25cedd00afd003b327b2fe85ea590fd2">
  <xsd:schema xmlns:xsd="http://www.w3.org/2001/XMLSchema" xmlns:xs="http://www.w3.org/2001/XMLSchema" xmlns:p="http://schemas.microsoft.com/office/2006/metadata/properties" xmlns:ns2="7540c320-2820-41d2-82f8-628ff202b728" xmlns:ns3="6172ff6b-53f1-414e-a184-687d223ad48c" targetNamespace="http://schemas.microsoft.com/office/2006/metadata/properties" ma:root="true" ma:fieldsID="7f444f743a8d6847ae92bbafbc7b4a8b" ns2:_="" ns3:_="">
    <xsd:import namespace="7540c320-2820-41d2-82f8-628ff202b728"/>
    <xsd:import namespace="6172ff6b-53f1-414e-a184-687d223ad4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0c320-2820-41d2-82f8-628ff202b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fdc5aaea-468a-48ce-bc67-e616ecd0e8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2ff6b-53f1-414e-a184-687d223ad4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3795d8e-3028-4fee-8925-e64f04bd2b7a}" ma:internalName="TaxCatchAll" ma:showField="CatchAllData" ma:web="6172ff6b-53f1-414e-a184-687d223ad4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13EC64-AC9D-4B40-8D03-B55D82BD04D7}"/>
</file>

<file path=customXml/itemProps2.xml><?xml version="1.0" encoding="utf-8"?>
<ds:datastoreItem xmlns:ds="http://schemas.openxmlformats.org/officeDocument/2006/customXml" ds:itemID="{84CF700D-7B3E-4358-B5A2-57FA56B1F60B}"/>
</file>

<file path=docProps/app.xml><?xml version="1.0" encoding="utf-8"?>
<Properties xmlns="http://schemas.openxmlformats.org/officeDocument/2006/extended-properties" xmlns:vt="http://schemas.openxmlformats.org/officeDocument/2006/docPropsVTypes">
  <TotalTime>6969</TotalTime>
  <Words>467</Words>
  <Application>Microsoft Office PowerPoint</Application>
  <PresentationFormat>A4 (210 x 297 mm)</PresentationFormat>
  <Paragraphs>156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MADRID ABROÑIGAL</dc:title>
  <dc:creator>dedgu16</dc:creator>
  <cp:lastModifiedBy>Ruíz Sáenz, Belén</cp:lastModifiedBy>
  <cp:revision>844</cp:revision>
  <cp:lastPrinted>2019-09-09T13:01:28Z</cp:lastPrinted>
  <dcterms:created xsi:type="dcterms:W3CDTF">2017-04-27T08:29:51Z</dcterms:created>
  <dcterms:modified xsi:type="dcterms:W3CDTF">2023-05-23T15:13:35Z</dcterms:modified>
</cp:coreProperties>
</file>